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87" r:id="rId3"/>
  </p:sldMasterIdLst>
  <p:notesMasterIdLst>
    <p:notesMasterId r:id="rId151"/>
  </p:notesMasterIdLst>
  <p:sldIdLst>
    <p:sldId id="268" r:id="rId4"/>
    <p:sldId id="4931" r:id="rId5"/>
    <p:sldId id="4932" r:id="rId6"/>
    <p:sldId id="1442" r:id="rId7"/>
    <p:sldId id="1511" r:id="rId8"/>
    <p:sldId id="1443" r:id="rId9"/>
    <p:sldId id="1444" r:id="rId10"/>
    <p:sldId id="1512" r:id="rId11"/>
    <p:sldId id="1445" r:id="rId12"/>
    <p:sldId id="1446" r:id="rId13"/>
    <p:sldId id="1447" r:id="rId14"/>
    <p:sldId id="1513" r:id="rId15"/>
    <p:sldId id="1450" r:id="rId16"/>
    <p:sldId id="1458" r:id="rId17"/>
    <p:sldId id="1455" r:id="rId18"/>
    <p:sldId id="1456" r:id="rId19"/>
    <p:sldId id="1457" r:id="rId20"/>
    <p:sldId id="1459" r:id="rId21"/>
    <p:sldId id="1448" r:id="rId22"/>
    <p:sldId id="1460" r:id="rId23"/>
    <p:sldId id="1461" r:id="rId24"/>
    <p:sldId id="1464" r:id="rId25"/>
    <p:sldId id="1466" r:id="rId26"/>
    <p:sldId id="1522" r:id="rId27"/>
    <p:sldId id="1467" r:id="rId28"/>
    <p:sldId id="1468" r:id="rId29"/>
    <p:sldId id="1469" r:id="rId30"/>
    <p:sldId id="1465" r:id="rId31"/>
    <p:sldId id="1470" r:id="rId32"/>
    <p:sldId id="1471" r:id="rId33"/>
    <p:sldId id="1474" r:id="rId34"/>
    <p:sldId id="1472" r:id="rId35"/>
    <p:sldId id="1473" r:id="rId36"/>
    <p:sldId id="1475" r:id="rId37"/>
    <p:sldId id="1476" r:id="rId38"/>
    <p:sldId id="1477" r:id="rId39"/>
    <p:sldId id="1514" r:id="rId40"/>
    <p:sldId id="1515" r:id="rId41"/>
    <p:sldId id="4930" r:id="rId42"/>
    <p:sldId id="4914" r:id="rId43"/>
    <p:sldId id="4913" r:id="rId44"/>
    <p:sldId id="4910" r:id="rId45"/>
    <p:sldId id="4917" r:id="rId46"/>
    <p:sldId id="4919" r:id="rId47"/>
    <p:sldId id="4920" r:id="rId48"/>
    <p:sldId id="4915" r:id="rId49"/>
    <p:sldId id="4922" r:id="rId50"/>
    <p:sldId id="4923" r:id="rId51"/>
    <p:sldId id="4921" r:id="rId52"/>
    <p:sldId id="4924" r:id="rId53"/>
    <p:sldId id="4926" r:id="rId54"/>
    <p:sldId id="4908" r:id="rId55"/>
    <p:sldId id="4903" r:id="rId56"/>
    <p:sldId id="4912" r:id="rId57"/>
    <p:sldId id="1478" r:id="rId58"/>
    <p:sldId id="4927" r:id="rId59"/>
    <p:sldId id="1479" r:id="rId60"/>
    <p:sldId id="4904" r:id="rId61"/>
    <p:sldId id="4933" r:id="rId62"/>
    <p:sldId id="4892" r:id="rId63"/>
    <p:sldId id="4901" r:id="rId64"/>
    <p:sldId id="2374" r:id="rId65"/>
    <p:sldId id="2392" r:id="rId66"/>
    <p:sldId id="2386" r:id="rId67"/>
    <p:sldId id="2387" r:id="rId68"/>
    <p:sldId id="2393" r:id="rId69"/>
    <p:sldId id="2388" r:id="rId70"/>
    <p:sldId id="4902" r:id="rId71"/>
    <p:sldId id="2375" r:id="rId72"/>
    <p:sldId id="4771" r:id="rId73"/>
    <p:sldId id="407" r:id="rId74"/>
    <p:sldId id="408" r:id="rId75"/>
    <p:sldId id="2358" r:id="rId76"/>
    <p:sldId id="2359" r:id="rId77"/>
    <p:sldId id="2380" r:id="rId78"/>
    <p:sldId id="2361" r:id="rId79"/>
    <p:sldId id="2368" r:id="rId80"/>
    <p:sldId id="2383" r:id="rId81"/>
    <p:sldId id="2369" r:id="rId82"/>
    <p:sldId id="2389" r:id="rId83"/>
    <p:sldId id="2377" r:id="rId84"/>
    <p:sldId id="2378" r:id="rId85"/>
    <p:sldId id="2381" r:id="rId86"/>
    <p:sldId id="2379" r:id="rId87"/>
    <p:sldId id="2382" r:id="rId88"/>
    <p:sldId id="2370" r:id="rId89"/>
    <p:sldId id="2384" r:id="rId90"/>
    <p:sldId id="4934" r:id="rId91"/>
    <p:sldId id="4783" r:id="rId92"/>
    <p:sldId id="276" r:id="rId93"/>
    <p:sldId id="4784" r:id="rId94"/>
    <p:sldId id="337" r:id="rId95"/>
    <p:sldId id="4785" r:id="rId96"/>
    <p:sldId id="324" r:id="rId97"/>
    <p:sldId id="4786" r:id="rId98"/>
    <p:sldId id="2385" r:id="rId99"/>
    <p:sldId id="2396" r:id="rId100"/>
    <p:sldId id="2395" r:id="rId101"/>
    <p:sldId id="4772" r:id="rId102"/>
    <p:sldId id="4773" r:id="rId103"/>
    <p:sldId id="4774" r:id="rId104"/>
    <p:sldId id="4788" r:id="rId105"/>
    <p:sldId id="4789" r:id="rId106"/>
    <p:sldId id="278" r:id="rId107"/>
    <p:sldId id="2349" r:id="rId108"/>
    <p:sldId id="4781" r:id="rId109"/>
    <p:sldId id="4782" r:id="rId110"/>
    <p:sldId id="2350" r:id="rId111"/>
    <p:sldId id="2351" r:id="rId112"/>
    <p:sldId id="2352" r:id="rId113"/>
    <p:sldId id="4798" r:id="rId114"/>
    <p:sldId id="4799" r:id="rId115"/>
    <p:sldId id="4800" r:id="rId116"/>
    <p:sldId id="4801" r:id="rId117"/>
    <p:sldId id="4802" r:id="rId118"/>
    <p:sldId id="4803" r:id="rId119"/>
    <p:sldId id="4804" r:id="rId120"/>
    <p:sldId id="4805" r:id="rId121"/>
    <p:sldId id="4806" r:id="rId122"/>
    <p:sldId id="4807" r:id="rId123"/>
    <p:sldId id="4808" r:id="rId124"/>
    <p:sldId id="4809" r:id="rId125"/>
    <p:sldId id="4810" r:id="rId126"/>
    <p:sldId id="4811" r:id="rId127"/>
    <p:sldId id="4812" r:id="rId128"/>
    <p:sldId id="4813" r:id="rId129"/>
    <p:sldId id="4814" r:id="rId130"/>
    <p:sldId id="4815" r:id="rId131"/>
    <p:sldId id="314" r:id="rId132"/>
    <p:sldId id="4816" r:id="rId133"/>
    <p:sldId id="4817" r:id="rId134"/>
    <p:sldId id="4818" r:id="rId135"/>
    <p:sldId id="4819" r:id="rId136"/>
    <p:sldId id="4820" r:id="rId137"/>
    <p:sldId id="4821" r:id="rId138"/>
    <p:sldId id="4822" r:id="rId139"/>
    <p:sldId id="4823" r:id="rId140"/>
    <p:sldId id="4824" r:id="rId141"/>
    <p:sldId id="4825" r:id="rId142"/>
    <p:sldId id="4826" r:id="rId143"/>
    <p:sldId id="4827" r:id="rId144"/>
    <p:sldId id="4884" r:id="rId145"/>
    <p:sldId id="2391" r:id="rId146"/>
    <p:sldId id="2363" r:id="rId147"/>
    <p:sldId id="2364" r:id="rId148"/>
    <p:sldId id="2365" r:id="rId149"/>
    <p:sldId id="298"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theme" Target="theme/theme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D777-177D-F343-8A23-79C129A1E009}" type="datetimeFigureOut">
              <a:t>3/26/24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3A234-5041-344E-A3DC-1B1380AD7BCB}" type="slidenum">
              <a:t>‹#›</a:t>
            </a:fld>
            <a:endParaRPr lang="en-US"/>
          </a:p>
        </p:txBody>
      </p:sp>
    </p:spTree>
    <p:extLst>
      <p:ext uri="{BB962C8B-B14F-4D97-AF65-F5344CB8AC3E}">
        <p14:creationId xmlns:p14="http://schemas.microsoft.com/office/powerpoint/2010/main" val="3942829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7B8F03-BC93-4120-96CA-A36DF640BE2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719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7B8F03-BC93-4120-96CA-A36DF640BE2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387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7B8F03-BC93-4120-96CA-A36DF640BE2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05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7B8F03-BC93-4120-96CA-A36DF640BE2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0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99370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083410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131440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68549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Slide Number Placeholder 15"/>
          <p:cNvSpPr>
            <a:spLocks noGrp="1"/>
          </p:cNvSpPr>
          <p:nvPr>
            <p:ph type="sldNum" sz="quarter" idx="18"/>
          </p:nvPr>
        </p:nvSpPr>
        <p:spPr/>
        <p:txBody>
          <a:bodyPr/>
          <a:lstStyle/>
          <a:p>
            <a:r>
              <a:rPr lang="en-GB"/>
              <a:t>Slide </a:t>
            </a:r>
            <a:fld id="{E44EE0AE-258D-448E-BE6F-A5950D950578}" type="slidenum">
              <a:rPr lang="en-GB" smtClean="0"/>
              <a:pPr/>
              <a:t>‹#›</a:t>
            </a:fld>
            <a:endParaRPr lang="en-GB"/>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177149751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F166C33E-117A-7243-88BF-B7C2FDE9DE15}" type="datetimeFigureOut">
              <a:t>3/25/24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5A5A2-E0AF-5E47-99B3-2BF84D0C7506}" type="slidenum">
              <a:rPr lang="en-US"/>
              <a:t>‹#›</a:t>
            </a:fld>
            <a:endParaRPr lang="en-US"/>
          </a:p>
        </p:txBody>
      </p:sp>
    </p:spTree>
    <p:extLst>
      <p:ext uri="{BB962C8B-B14F-4D97-AF65-F5344CB8AC3E}">
        <p14:creationId xmlns:p14="http://schemas.microsoft.com/office/powerpoint/2010/main" val="2844414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166C33E-117A-7243-88BF-B7C2FDE9DE15}" type="datetimeFigureOut">
              <a:t>3/25/24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5A5A2-E0AF-5E47-99B3-2BF84D0C7506}" type="slidenum">
              <a:rPr lang="en-US"/>
              <a:t>‹#›</a:t>
            </a:fld>
            <a:endParaRPr lang="en-US"/>
          </a:p>
        </p:txBody>
      </p:sp>
    </p:spTree>
    <p:extLst>
      <p:ext uri="{BB962C8B-B14F-4D97-AF65-F5344CB8AC3E}">
        <p14:creationId xmlns:p14="http://schemas.microsoft.com/office/powerpoint/2010/main" val="994745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166C33E-117A-7243-88BF-B7C2FDE9DE15}" type="datetimeFigureOut">
              <a:t>3/25/24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5A5A2-E0AF-5E47-99B3-2BF84D0C7506}" type="slidenum">
              <a:rPr lang="en-US"/>
              <a:t>‹#›</a:t>
            </a:fld>
            <a:endParaRPr lang="en-US"/>
          </a:p>
        </p:txBody>
      </p:sp>
    </p:spTree>
    <p:extLst>
      <p:ext uri="{BB962C8B-B14F-4D97-AF65-F5344CB8AC3E}">
        <p14:creationId xmlns:p14="http://schemas.microsoft.com/office/powerpoint/2010/main" val="1011507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166C33E-117A-7243-88BF-B7C2FDE9DE15}" type="datetimeFigureOut">
              <a:t>3/25/24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5A5A2-E0AF-5E47-99B3-2BF84D0C7506}" type="slidenum">
              <a:rPr lang="en-US"/>
              <a:t>‹#›</a:t>
            </a:fld>
            <a:endParaRPr lang="en-US"/>
          </a:p>
        </p:txBody>
      </p:sp>
    </p:spTree>
    <p:extLst>
      <p:ext uri="{BB962C8B-B14F-4D97-AF65-F5344CB8AC3E}">
        <p14:creationId xmlns:p14="http://schemas.microsoft.com/office/powerpoint/2010/main" val="564152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166C33E-117A-7243-88BF-B7C2FDE9DE15}" type="datetimeFigureOut">
              <a:t>3/25/24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05A5A2-E0AF-5E47-99B3-2BF84D0C7506}" type="slidenum">
              <a:rPr lang="en-US"/>
              <a:t>‹#›</a:t>
            </a:fld>
            <a:endParaRPr lang="en-US"/>
          </a:p>
        </p:txBody>
      </p:sp>
    </p:spTree>
    <p:extLst>
      <p:ext uri="{BB962C8B-B14F-4D97-AF65-F5344CB8AC3E}">
        <p14:creationId xmlns:p14="http://schemas.microsoft.com/office/powerpoint/2010/main" val="3653368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F166C33E-117A-7243-88BF-B7C2FDE9DE15}" type="datetimeFigureOut">
              <a:t>3/25/24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05A5A2-E0AF-5E47-99B3-2BF84D0C7506}" type="slidenum">
              <a:rPr lang="en-US"/>
              <a:t>‹#›</a:t>
            </a:fld>
            <a:endParaRPr lang="en-US"/>
          </a:p>
        </p:txBody>
      </p:sp>
    </p:spTree>
    <p:extLst>
      <p:ext uri="{BB962C8B-B14F-4D97-AF65-F5344CB8AC3E}">
        <p14:creationId xmlns:p14="http://schemas.microsoft.com/office/powerpoint/2010/main" val="167292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4272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6C33E-117A-7243-88BF-B7C2FDE9DE15}" type="datetimeFigureOut">
              <a:t>3/25/24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05A5A2-E0AF-5E47-99B3-2BF84D0C7506}" type="slidenum">
              <a:rPr lang="en-US"/>
              <a:t>‹#›</a:t>
            </a:fld>
            <a:endParaRPr lang="en-US"/>
          </a:p>
        </p:txBody>
      </p:sp>
    </p:spTree>
    <p:extLst>
      <p:ext uri="{BB962C8B-B14F-4D97-AF65-F5344CB8AC3E}">
        <p14:creationId xmlns:p14="http://schemas.microsoft.com/office/powerpoint/2010/main" val="14741555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166C33E-117A-7243-88BF-B7C2FDE9DE15}" type="datetimeFigureOut">
              <a:t>3/25/24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5A5A2-E0AF-5E47-99B3-2BF84D0C7506}" type="slidenum">
              <a:rPr lang="en-US"/>
              <a:t>‹#›</a:t>
            </a:fld>
            <a:endParaRPr lang="en-US"/>
          </a:p>
        </p:txBody>
      </p:sp>
    </p:spTree>
    <p:extLst>
      <p:ext uri="{BB962C8B-B14F-4D97-AF65-F5344CB8AC3E}">
        <p14:creationId xmlns:p14="http://schemas.microsoft.com/office/powerpoint/2010/main" val="2912854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166C33E-117A-7243-88BF-B7C2FDE9DE15}" type="datetimeFigureOut">
              <a:t>3/25/24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05A5A2-E0AF-5E47-99B3-2BF84D0C7506}" type="slidenum">
              <a:rPr lang="en-US"/>
              <a:t>‹#›</a:t>
            </a:fld>
            <a:endParaRPr lang="en-US"/>
          </a:p>
        </p:txBody>
      </p:sp>
    </p:spTree>
    <p:extLst>
      <p:ext uri="{BB962C8B-B14F-4D97-AF65-F5344CB8AC3E}">
        <p14:creationId xmlns:p14="http://schemas.microsoft.com/office/powerpoint/2010/main" val="501713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166C33E-117A-7243-88BF-B7C2FDE9DE15}" type="datetimeFigureOut">
              <a:t>3/25/24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5A5A2-E0AF-5E47-99B3-2BF84D0C7506}" type="slidenum">
              <a:rPr lang="en-US"/>
              <a:t>‹#›</a:t>
            </a:fld>
            <a:endParaRPr lang="en-US"/>
          </a:p>
        </p:txBody>
      </p:sp>
    </p:spTree>
    <p:extLst>
      <p:ext uri="{BB962C8B-B14F-4D97-AF65-F5344CB8AC3E}">
        <p14:creationId xmlns:p14="http://schemas.microsoft.com/office/powerpoint/2010/main" val="3655568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166C33E-117A-7243-88BF-B7C2FDE9DE15}" type="datetimeFigureOut">
              <a:t>3/25/24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05A5A2-E0AF-5E47-99B3-2BF84D0C7506}" type="slidenum">
              <a:rPr lang="en-US"/>
              <a:t>‹#›</a:t>
            </a:fld>
            <a:endParaRPr lang="en-US"/>
          </a:p>
        </p:txBody>
      </p:sp>
    </p:spTree>
    <p:extLst>
      <p:ext uri="{BB962C8B-B14F-4D97-AF65-F5344CB8AC3E}">
        <p14:creationId xmlns:p14="http://schemas.microsoft.com/office/powerpoint/2010/main" val="917320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Slide Number Placeholder 15"/>
          <p:cNvSpPr>
            <a:spLocks noGrp="1"/>
          </p:cNvSpPr>
          <p:nvPr>
            <p:ph type="sldNum" sz="quarter" idx="18"/>
          </p:nvPr>
        </p:nvSpPr>
        <p:spPr/>
        <p:txBody>
          <a:bodyPr/>
          <a:lstStyle/>
          <a:p>
            <a:r>
              <a:rPr lang="en-GB"/>
              <a:t>Slide </a:t>
            </a:r>
            <a:fld id="{E44EE0AE-258D-448E-BE6F-A5950D950578}" type="slidenum">
              <a:rPr lang="en-GB" smtClean="0"/>
              <a:pPr/>
              <a:t>‹#›</a:t>
            </a:fld>
            <a:endParaRPr lang="en-GB"/>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4009583249"/>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05E4-1A4E-7993-11A6-CDAF47F2D1D0}"/>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9BD13408-C146-B4A3-12BB-D17F280F044D}"/>
              </a:ext>
            </a:extLst>
          </p:cNvPr>
          <p:cNvSpPr>
            <a:spLocks noGrp="1"/>
          </p:cNvSpPr>
          <p:nvPr>
            <p:ph type="subTitle" idx="1"/>
          </p:nvPr>
        </p:nvSpPr>
        <p:spPr>
          <a:xfrm>
            <a:off x="1524000" y="3602038"/>
            <a:ext cx="9144000" cy="1655762"/>
          </a:xfrm>
        </p:spPr>
        <p:txBody>
          <a:bodyPr/>
          <a:lstStyle>
            <a:lvl1pPr marL="0" indent="0" algn="ctr">
              <a:buNone/>
              <a:defRPr sz="2400" b="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3F637E-8B21-2EDD-4D7A-6CD58BEA48BE}"/>
              </a:ext>
            </a:extLst>
          </p:cNvPr>
          <p:cNvSpPr>
            <a:spLocks noGrp="1"/>
          </p:cNvSpPr>
          <p:nvPr>
            <p:ph type="dt" sz="half" idx="10"/>
          </p:nvPr>
        </p:nvSpPr>
        <p:spPr/>
        <p:txBody>
          <a:bodyPr/>
          <a:lstStyle/>
          <a:p>
            <a:fld id="{0941A71B-9C2C-2849-9725-F978738792B0}" type="datetimeFigureOut">
              <a:t>3/25/24</a:t>
            </a:fld>
            <a:endParaRPr lang="en-US"/>
          </a:p>
        </p:txBody>
      </p:sp>
      <p:sp>
        <p:nvSpPr>
          <p:cNvPr id="5" name="Footer Placeholder 4">
            <a:extLst>
              <a:ext uri="{FF2B5EF4-FFF2-40B4-BE49-F238E27FC236}">
                <a16:creationId xmlns:a16="http://schemas.microsoft.com/office/drawing/2014/main" id="{8BC94E61-9E37-9498-35F3-20C061E26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42EA3-6D61-C3BE-F147-3D078B3C6D7B}"/>
              </a:ext>
            </a:extLst>
          </p:cNvPr>
          <p:cNvSpPr>
            <a:spLocks noGrp="1"/>
          </p:cNvSpPr>
          <p:nvPr>
            <p:ph type="sldNum" sz="quarter" idx="12"/>
          </p:nvPr>
        </p:nvSpPr>
        <p:spPr/>
        <p:txBody>
          <a:bodyPr/>
          <a:lstStyle/>
          <a:p>
            <a:fld id="{78FC9FA3-78AB-9A4E-97F0-08B9A266AC6B}" type="slidenum">
              <a:t>‹#›</a:t>
            </a:fld>
            <a:endParaRPr lang="en-US"/>
          </a:p>
        </p:txBody>
      </p:sp>
    </p:spTree>
    <p:extLst>
      <p:ext uri="{BB962C8B-B14F-4D97-AF65-F5344CB8AC3E}">
        <p14:creationId xmlns:p14="http://schemas.microsoft.com/office/powerpoint/2010/main" val="3747528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E3E2-FB48-A482-AE7C-BB5F2CBDB852}"/>
              </a:ext>
            </a:extLst>
          </p:cNvPr>
          <p:cNvSpPr>
            <a:spLocks noGrp="1"/>
          </p:cNvSpPr>
          <p:nvPr>
            <p:ph type="title"/>
          </p:nvPr>
        </p:nvSpPr>
        <p:spPr/>
        <p:txBody>
          <a:bodyPr/>
          <a:lstStyle>
            <a:lvl1pPr>
              <a:defRPr b="1" i="1">
                <a:latin typeface="Garamond" panose="020204040303010108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BD10706-1E19-B042-5537-1E32CAAEE261}"/>
              </a:ext>
            </a:extLst>
          </p:cNvPr>
          <p:cNvSpPr>
            <a:spLocks noGrp="1"/>
          </p:cNvSpPr>
          <p:nvPr>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AD4F8-71D2-3C7A-2396-73B4132B5CAB}"/>
              </a:ext>
            </a:extLst>
          </p:cNvPr>
          <p:cNvSpPr>
            <a:spLocks noGrp="1"/>
          </p:cNvSpPr>
          <p:nvPr>
            <p:ph type="dt" sz="half" idx="10"/>
          </p:nvPr>
        </p:nvSpPr>
        <p:spPr/>
        <p:txBody>
          <a:bodyPr/>
          <a:lstStyle/>
          <a:p>
            <a:fld id="{0941A71B-9C2C-2849-9725-F978738792B0}" type="datetimeFigureOut">
              <a:t>3/25/24</a:t>
            </a:fld>
            <a:endParaRPr lang="en-US"/>
          </a:p>
        </p:txBody>
      </p:sp>
      <p:sp>
        <p:nvSpPr>
          <p:cNvPr id="5" name="Footer Placeholder 4">
            <a:extLst>
              <a:ext uri="{FF2B5EF4-FFF2-40B4-BE49-F238E27FC236}">
                <a16:creationId xmlns:a16="http://schemas.microsoft.com/office/drawing/2014/main" id="{C33B9441-0B42-519C-036F-2A30C6CF49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AAD02C-33F9-2041-C39F-49BA44BBBFD2}"/>
              </a:ext>
            </a:extLst>
          </p:cNvPr>
          <p:cNvSpPr>
            <a:spLocks noGrp="1"/>
          </p:cNvSpPr>
          <p:nvPr>
            <p:ph type="sldNum" sz="quarter" idx="12"/>
          </p:nvPr>
        </p:nvSpPr>
        <p:spPr/>
        <p:txBody>
          <a:bodyPr/>
          <a:lstStyle/>
          <a:p>
            <a:fld id="{78FC9FA3-78AB-9A4E-97F0-08B9A266AC6B}" type="slidenum">
              <a:t>‹#›</a:t>
            </a:fld>
            <a:endParaRPr lang="en-US"/>
          </a:p>
        </p:txBody>
      </p:sp>
    </p:spTree>
    <p:extLst>
      <p:ext uri="{BB962C8B-B14F-4D97-AF65-F5344CB8AC3E}">
        <p14:creationId xmlns:p14="http://schemas.microsoft.com/office/powerpoint/2010/main" val="3505041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EA64-AAC0-B388-A05B-95A2497F89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1DE96E-F9D7-A60D-02C9-EB1F174198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1DB7A2-268F-467A-E2D6-958C028E6F65}"/>
              </a:ext>
            </a:extLst>
          </p:cNvPr>
          <p:cNvSpPr>
            <a:spLocks noGrp="1"/>
          </p:cNvSpPr>
          <p:nvPr>
            <p:ph type="dt" sz="half" idx="10"/>
          </p:nvPr>
        </p:nvSpPr>
        <p:spPr/>
        <p:txBody>
          <a:bodyPr/>
          <a:lstStyle/>
          <a:p>
            <a:fld id="{0941A71B-9C2C-2849-9725-F978738792B0}" type="datetimeFigureOut">
              <a:t>3/25/24</a:t>
            </a:fld>
            <a:endParaRPr lang="en-US"/>
          </a:p>
        </p:txBody>
      </p:sp>
      <p:sp>
        <p:nvSpPr>
          <p:cNvPr id="5" name="Footer Placeholder 4">
            <a:extLst>
              <a:ext uri="{FF2B5EF4-FFF2-40B4-BE49-F238E27FC236}">
                <a16:creationId xmlns:a16="http://schemas.microsoft.com/office/drawing/2014/main" id="{3EC82FF3-F3BE-A7B7-C153-88B0CBAAC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2E169D-6AD9-3AE5-191F-407125CE06A7}"/>
              </a:ext>
            </a:extLst>
          </p:cNvPr>
          <p:cNvSpPr>
            <a:spLocks noGrp="1"/>
          </p:cNvSpPr>
          <p:nvPr>
            <p:ph type="sldNum" sz="quarter" idx="12"/>
          </p:nvPr>
        </p:nvSpPr>
        <p:spPr/>
        <p:txBody>
          <a:bodyPr/>
          <a:lstStyle/>
          <a:p>
            <a:fld id="{78FC9FA3-78AB-9A4E-97F0-08B9A266AC6B}" type="slidenum">
              <a:t>‹#›</a:t>
            </a:fld>
            <a:endParaRPr lang="en-US"/>
          </a:p>
        </p:txBody>
      </p:sp>
    </p:spTree>
    <p:extLst>
      <p:ext uri="{BB962C8B-B14F-4D97-AF65-F5344CB8AC3E}">
        <p14:creationId xmlns:p14="http://schemas.microsoft.com/office/powerpoint/2010/main" val="3938190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1CA7-52C0-1EFB-E604-958ADE3AB0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8A1D5C-F3D2-4747-7C4A-280424BF06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3AA6C1-500A-9B40-E8E9-328E540FE8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21BC10-59A2-AD3C-672C-E30FDCF43F36}"/>
              </a:ext>
            </a:extLst>
          </p:cNvPr>
          <p:cNvSpPr>
            <a:spLocks noGrp="1"/>
          </p:cNvSpPr>
          <p:nvPr>
            <p:ph type="dt" sz="half" idx="10"/>
          </p:nvPr>
        </p:nvSpPr>
        <p:spPr/>
        <p:txBody>
          <a:bodyPr/>
          <a:lstStyle/>
          <a:p>
            <a:fld id="{0941A71B-9C2C-2849-9725-F978738792B0}" type="datetimeFigureOut">
              <a:t>3/25/24</a:t>
            </a:fld>
            <a:endParaRPr lang="en-US"/>
          </a:p>
        </p:txBody>
      </p:sp>
      <p:sp>
        <p:nvSpPr>
          <p:cNvPr id="6" name="Footer Placeholder 5">
            <a:extLst>
              <a:ext uri="{FF2B5EF4-FFF2-40B4-BE49-F238E27FC236}">
                <a16:creationId xmlns:a16="http://schemas.microsoft.com/office/drawing/2014/main" id="{71E74EEB-D8FB-9D76-A893-E80FC8E1DE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ACEF3-5111-1903-60C4-A300B5868839}"/>
              </a:ext>
            </a:extLst>
          </p:cNvPr>
          <p:cNvSpPr>
            <a:spLocks noGrp="1"/>
          </p:cNvSpPr>
          <p:nvPr>
            <p:ph type="sldNum" sz="quarter" idx="12"/>
          </p:nvPr>
        </p:nvSpPr>
        <p:spPr/>
        <p:txBody>
          <a:bodyPr/>
          <a:lstStyle/>
          <a:p>
            <a:fld id="{78FC9FA3-78AB-9A4E-97F0-08B9A266AC6B}" type="slidenum">
              <a:t>‹#›</a:t>
            </a:fld>
            <a:endParaRPr lang="en-US"/>
          </a:p>
        </p:txBody>
      </p:sp>
    </p:spTree>
    <p:extLst>
      <p:ext uri="{BB962C8B-B14F-4D97-AF65-F5344CB8AC3E}">
        <p14:creationId xmlns:p14="http://schemas.microsoft.com/office/powerpoint/2010/main" val="3153778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1434031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F867-D6A5-AEAE-67C6-62E4D7A89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2A0887-949C-71EA-399B-1F762608B9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AB490-2F41-CA52-B7D5-CB1ED2D174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850813-1812-D673-4B0B-85FF6EC535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C00AE9-BA0A-8BCB-466F-42F6DF15A3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82D6B8-CA2C-263B-71B3-B9121ADC7268}"/>
              </a:ext>
            </a:extLst>
          </p:cNvPr>
          <p:cNvSpPr>
            <a:spLocks noGrp="1"/>
          </p:cNvSpPr>
          <p:nvPr>
            <p:ph type="dt" sz="half" idx="10"/>
          </p:nvPr>
        </p:nvSpPr>
        <p:spPr/>
        <p:txBody>
          <a:bodyPr/>
          <a:lstStyle/>
          <a:p>
            <a:fld id="{0941A71B-9C2C-2849-9725-F978738792B0}" type="datetimeFigureOut">
              <a:t>3/25/24</a:t>
            </a:fld>
            <a:endParaRPr lang="en-US"/>
          </a:p>
        </p:txBody>
      </p:sp>
      <p:sp>
        <p:nvSpPr>
          <p:cNvPr id="8" name="Footer Placeholder 7">
            <a:extLst>
              <a:ext uri="{FF2B5EF4-FFF2-40B4-BE49-F238E27FC236}">
                <a16:creationId xmlns:a16="http://schemas.microsoft.com/office/drawing/2014/main" id="{0458E98C-54D3-A831-ADAD-2602D433AF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B312C0-828F-7515-A077-70149D13F59A}"/>
              </a:ext>
            </a:extLst>
          </p:cNvPr>
          <p:cNvSpPr>
            <a:spLocks noGrp="1"/>
          </p:cNvSpPr>
          <p:nvPr>
            <p:ph type="sldNum" sz="quarter" idx="12"/>
          </p:nvPr>
        </p:nvSpPr>
        <p:spPr/>
        <p:txBody>
          <a:bodyPr/>
          <a:lstStyle/>
          <a:p>
            <a:fld id="{78FC9FA3-78AB-9A4E-97F0-08B9A266AC6B}" type="slidenum">
              <a:t>‹#›</a:t>
            </a:fld>
            <a:endParaRPr lang="en-US"/>
          </a:p>
        </p:txBody>
      </p:sp>
    </p:spTree>
    <p:extLst>
      <p:ext uri="{BB962C8B-B14F-4D97-AF65-F5344CB8AC3E}">
        <p14:creationId xmlns:p14="http://schemas.microsoft.com/office/powerpoint/2010/main" val="704622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EEE8-DAFE-7735-A0CB-6C3FB20DB5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CD58D6-0F83-E243-36BF-9FDD55F1081F}"/>
              </a:ext>
            </a:extLst>
          </p:cNvPr>
          <p:cNvSpPr>
            <a:spLocks noGrp="1"/>
          </p:cNvSpPr>
          <p:nvPr>
            <p:ph type="dt" sz="half" idx="10"/>
          </p:nvPr>
        </p:nvSpPr>
        <p:spPr/>
        <p:txBody>
          <a:bodyPr/>
          <a:lstStyle/>
          <a:p>
            <a:fld id="{0941A71B-9C2C-2849-9725-F978738792B0}" type="datetimeFigureOut">
              <a:t>3/25/24</a:t>
            </a:fld>
            <a:endParaRPr lang="en-US"/>
          </a:p>
        </p:txBody>
      </p:sp>
      <p:sp>
        <p:nvSpPr>
          <p:cNvPr id="4" name="Footer Placeholder 3">
            <a:extLst>
              <a:ext uri="{FF2B5EF4-FFF2-40B4-BE49-F238E27FC236}">
                <a16:creationId xmlns:a16="http://schemas.microsoft.com/office/drawing/2014/main" id="{490DD03A-06B8-0935-4187-16C3FB4EB3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597D3-0E4D-2708-CB47-5F3AE492BCFE}"/>
              </a:ext>
            </a:extLst>
          </p:cNvPr>
          <p:cNvSpPr>
            <a:spLocks noGrp="1"/>
          </p:cNvSpPr>
          <p:nvPr>
            <p:ph type="sldNum" sz="quarter" idx="12"/>
          </p:nvPr>
        </p:nvSpPr>
        <p:spPr/>
        <p:txBody>
          <a:bodyPr/>
          <a:lstStyle/>
          <a:p>
            <a:fld id="{78FC9FA3-78AB-9A4E-97F0-08B9A266AC6B}" type="slidenum">
              <a:t>‹#›</a:t>
            </a:fld>
            <a:endParaRPr lang="en-US"/>
          </a:p>
        </p:txBody>
      </p:sp>
    </p:spTree>
    <p:extLst>
      <p:ext uri="{BB962C8B-B14F-4D97-AF65-F5344CB8AC3E}">
        <p14:creationId xmlns:p14="http://schemas.microsoft.com/office/powerpoint/2010/main" val="1874628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C5CAD3-E103-D34B-3E60-BECBAF0D84D3}"/>
              </a:ext>
            </a:extLst>
          </p:cNvPr>
          <p:cNvSpPr>
            <a:spLocks noGrp="1"/>
          </p:cNvSpPr>
          <p:nvPr>
            <p:ph type="dt" sz="half" idx="10"/>
          </p:nvPr>
        </p:nvSpPr>
        <p:spPr/>
        <p:txBody>
          <a:bodyPr/>
          <a:lstStyle/>
          <a:p>
            <a:fld id="{0941A71B-9C2C-2849-9725-F978738792B0}" type="datetimeFigureOut">
              <a:t>3/25/24</a:t>
            </a:fld>
            <a:endParaRPr lang="en-US"/>
          </a:p>
        </p:txBody>
      </p:sp>
      <p:sp>
        <p:nvSpPr>
          <p:cNvPr id="3" name="Footer Placeholder 2">
            <a:extLst>
              <a:ext uri="{FF2B5EF4-FFF2-40B4-BE49-F238E27FC236}">
                <a16:creationId xmlns:a16="http://schemas.microsoft.com/office/drawing/2014/main" id="{DB229854-8DB6-237A-1210-5114A3B1FC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4EDA1E-2362-7E0D-AA63-3EF6064FC309}"/>
              </a:ext>
            </a:extLst>
          </p:cNvPr>
          <p:cNvSpPr>
            <a:spLocks noGrp="1"/>
          </p:cNvSpPr>
          <p:nvPr>
            <p:ph type="sldNum" sz="quarter" idx="12"/>
          </p:nvPr>
        </p:nvSpPr>
        <p:spPr/>
        <p:txBody>
          <a:bodyPr/>
          <a:lstStyle/>
          <a:p>
            <a:fld id="{78FC9FA3-78AB-9A4E-97F0-08B9A266AC6B}" type="slidenum">
              <a:t>‹#›</a:t>
            </a:fld>
            <a:endParaRPr lang="en-US"/>
          </a:p>
        </p:txBody>
      </p:sp>
    </p:spTree>
    <p:extLst>
      <p:ext uri="{BB962C8B-B14F-4D97-AF65-F5344CB8AC3E}">
        <p14:creationId xmlns:p14="http://schemas.microsoft.com/office/powerpoint/2010/main" val="6881049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6DEC4-BB60-23B2-910E-FF52AF5FE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EE63F-90D9-C4FB-0277-901F1D76CB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2B73A-82DA-415F-10D8-34FEDC5B2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C96B3-175A-6A3D-D0A8-34EFE8D815A3}"/>
              </a:ext>
            </a:extLst>
          </p:cNvPr>
          <p:cNvSpPr>
            <a:spLocks noGrp="1"/>
          </p:cNvSpPr>
          <p:nvPr>
            <p:ph type="dt" sz="half" idx="10"/>
          </p:nvPr>
        </p:nvSpPr>
        <p:spPr/>
        <p:txBody>
          <a:bodyPr/>
          <a:lstStyle/>
          <a:p>
            <a:fld id="{0941A71B-9C2C-2849-9725-F978738792B0}" type="datetimeFigureOut">
              <a:t>3/25/24</a:t>
            </a:fld>
            <a:endParaRPr lang="en-US"/>
          </a:p>
        </p:txBody>
      </p:sp>
      <p:sp>
        <p:nvSpPr>
          <p:cNvPr id="6" name="Footer Placeholder 5">
            <a:extLst>
              <a:ext uri="{FF2B5EF4-FFF2-40B4-BE49-F238E27FC236}">
                <a16:creationId xmlns:a16="http://schemas.microsoft.com/office/drawing/2014/main" id="{0E45B726-C281-5695-4B30-D4D0537C9B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8724D-4415-9E7B-1B03-1E7F664B05A3}"/>
              </a:ext>
            </a:extLst>
          </p:cNvPr>
          <p:cNvSpPr>
            <a:spLocks noGrp="1"/>
          </p:cNvSpPr>
          <p:nvPr>
            <p:ph type="sldNum" sz="quarter" idx="12"/>
          </p:nvPr>
        </p:nvSpPr>
        <p:spPr/>
        <p:txBody>
          <a:bodyPr/>
          <a:lstStyle/>
          <a:p>
            <a:fld id="{78FC9FA3-78AB-9A4E-97F0-08B9A266AC6B}" type="slidenum">
              <a:t>‹#›</a:t>
            </a:fld>
            <a:endParaRPr lang="en-US"/>
          </a:p>
        </p:txBody>
      </p:sp>
    </p:spTree>
    <p:extLst>
      <p:ext uri="{BB962C8B-B14F-4D97-AF65-F5344CB8AC3E}">
        <p14:creationId xmlns:p14="http://schemas.microsoft.com/office/powerpoint/2010/main" val="22173952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54028-BC83-7619-DD76-66A9846F37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BB27E5-681E-DC9E-5DC5-A375D45F83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EBB99F-D48F-CAF1-5178-455D5DD79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61CCF7-7381-6CA2-91D2-C415BF896926}"/>
              </a:ext>
            </a:extLst>
          </p:cNvPr>
          <p:cNvSpPr>
            <a:spLocks noGrp="1"/>
          </p:cNvSpPr>
          <p:nvPr>
            <p:ph type="dt" sz="half" idx="10"/>
          </p:nvPr>
        </p:nvSpPr>
        <p:spPr/>
        <p:txBody>
          <a:bodyPr/>
          <a:lstStyle/>
          <a:p>
            <a:fld id="{0941A71B-9C2C-2849-9725-F978738792B0}" type="datetimeFigureOut">
              <a:t>3/25/24</a:t>
            </a:fld>
            <a:endParaRPr lang="en-US"/>
          </a:p>
        </p:txBody>
      </p:sp>
      <p:sp>
        <p:nvSpPr>
          <p:cNvPr id="6" name="Footer Placeholder 5">
            <a:extLst>
              <a:ext uri="{FF2B5EF4-FFF2-40B4-BE49-F238E27FC236}">
                <a16:creationId xmlns:a16="http://schemas.microsoft.com/office/drawing/2014/main" id="{7FB00A16-D71A-7FEE-0B5E-80A041E74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BCDDFB-6915-9822-9427-27D1B5D2251C}"/>
              </a:ext>
            </a:extLst>
          </p:cNvPr>
          <p:cNvSpPr>
            <a:spLocks noGrp="1"/>
          </p:cNvSpPr>
          <p:nvPr>
            <p:ph type="sldNum" sz="quarter" idx="12"/>
          </p:nvPr>
        </p:nvSpPr>
        <p:spPr/>
        <p:txBody>
          <a:bodyPr/>
          <a:lstStyle/>
          <a:p>
            <a:fld id="{78FC9FA3-78AB-9A4E-97F0-08B9A266AC6B}" type="slidenum">
              <a:t>‹#›</a:t>
            </a:fld>
            <a:endParaRPr lang="en-US"/>
          </a:p>
        </p:txBody>
      </p:sp>
    </p:spTree>
    <p:extLst>
      <p:ext uri="{BB962C8B-B14F-4D97-AF65-F5344CB8AC3E}">
        <p14:creationId xmlns:p14="http://schemas.microsoft.com/office/powerpoint/2010/main" val="16645891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4028F-C1F8-2C2F-DD42-F2FC50FD4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E68186-F7D2-D612-59A6-DF4489BE73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7DB81-6A73-B0EB-FEFC-4EDCFCDD1A30}"/>
              </a:ext>
            </a:extLst>
          </p:cNvPr>
          <p:cNvSpPr>
            <a:spLocks noGrp="1"/>
          </p:cNvSpPr>
          <p:nvPr>
            <p:ph type="dt" sz="half" idx="10"/>
          </p:nvPr>
        </p:nvSpPr>
        <p:spPr/>
        <p:txBody>
          <a:bodyPr/>
          <a:lstStyle/>
          <a:p>
            <a:fld id="{0941A71B-9C2C-2849-9725-F978738792B0}" type="datetimeFigureOut">
              <a:t>3/25/24</a:t>
            </a:fld>
            <a:endParaRPr lang="en-US"/>
          </a:p>
        </p:txBody>
      </p:sp>
      <p:sp>
        <p:nvSpPr>
          <p:cNvPr id="5" name="Footer Placeholder 4">
            <a:extLst>
              <a:ext uri="{FF2B5EF4-FFF2-40B4-BE49-F238E27FC236}">
                <a16:creationId xmlns:a16="http://schemas.microsoft.com/office/drawing/2014/main" id="{92806EFB-F278-A19C-C1B5-1E3FD40FC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B6DA8-683F-9C1E-6559-569E3EAB6EAE}"/>
              </a:ext>
            </a:extLst>
          </p:cNvPr>
          <p:cNvSpPr>
            <a:spLocks noGrp="1"/>
          </p:cNvSpPr>
          <p:nvPr>
            <p:ph type="sldNum" sz="quarter" idx="12"/>
          </p:nvPr>
        </p:nvSpPr>
        <p:spPr/>
        <p:txBody>
          <a:bodyPr/>
          <a:lstStyle/>
          <a:p>
            <a:fld id="{78FC9FA3-78AB-9A4E-97F0-08B9A266AC6B}" type="slidenum">
              <a:t>‹#›</a:t>
            </a:fld>
            <a:endParaRPr lang="en-US"/>
          </a:p>
        </p:txBody>
      </p:sp>
    </p:spTree>
    <p:extLst>
      <p:ext uri="{BB962C8B-B14F-4D97-AF65-F5344CB8AC3E}">
        <p14:creationId xmlns:p14="http://schemas.microsoft.com/office/powerpoint/2010/main" val="41053870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5A2C39-E96F-0F3F-0A9D-2BEC6C1F34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C4DB19-039A-AF02-4196-A20AA7AEB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C1AFD-28F0-FEAF-FB6B-D4ADA9755CD4}"/>
              </a:ext>
            </a:extLst>
          </p:cNvPr>
          <p:cNvSpPr>
            <a:spLocks noGrp="1"/>
          </p:cNvSpPr>
          <p:nvPr>
            <p:ph type="dt" sz="half" idx="10"/>
          </p:nvPr>
        </p:nvSpPr>
        <p:spPr/>
        <p:txBody>
          <a:bodyPr/>
          <a:lstStyle/>
          <a:p>
            <a:fld id="{0941A71B-9C2C-2849-9725-F978738792B0}" type="datetimeFigureOut">
              <a:t>3/25/24</a:t>
            </a:fld>
            <a:endParaRPr lang="en-US"/>
          </a:p>
        </p:txBody>
      </p:sp>
      <p:sp>
        <p:nvSpPr>
          <p:cNvPr id="5" name="Footer Placeholder 4">
            <a:extLst>
              <a:ext uri="{FF2B5EF4-FFF2-40B4-BE49-F238E27FC236}">
                <a16:creationId xmlns:a16="http://schemas.microsoft.com/office/drawing/2014/main" id="{B7E0ED52-7118-F568-1313-97EFE6613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33A22-E738-7B26-6D1C-7A203DFC82B9}"/>
              </a:ext>
            </a:extLst>
          </p:cNvPr>
          <p:cNvSpPr>
            <a:spLocks noGrp="1"/>
          </p:cNvSpPr>
          <p:nvPr>
            <p:ph type="sldNum" sz="quarter" idx="12"/>
          </p:nvPr>
        </p:nvSpPr>
        <p:spPr/>
        <p:txBody>
          <a:bodyPr/>
          <a:lstStyle/>
          <a:p>
            <a:fld id="{78FC9FA3-78AB-9A4E-97F0-08B9A266AC6B}" type="slidenum">
              <a:t>‹#›</a:t>
            </a:fld>
            <a:endParaRPr lang="en-US"/>
          </a:p>
        </p:txBody>
      </p:sp>
    </p:spTree>
    <p:extLst>
      <p:ext uri="{BB962C8B-B14F-4D97-AF65-F5344CB8AC3E}">
        <p14:creationId xmlns:p14="http://schemas.microsoft.com/office/powerpoint/2010/main" val="29051302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lvl1pPr>
              <a:defRPr b="1" i="1">
                <a:latin typeface="Garamond" panose="02020404030301010803" pitchFamily="18" charset="0"/>
              </a:defRPr>
            </a:lvl1p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Slide Number Placeholder 15"/>
          <p:cNvSpPr>
            <a:spLocks noGrp="1"/>
          </p:cNvSpPr>
          <p:nvPr>
            <p:ph type="sldNum" sz="quarter" idx="18"/>
          </p:nvPr>
        </p:nvSpPr>
        <p:spPr/>
        <p:txBody>
          <a:bodyPr/>
          <a:lstStyle/>
          <a:p>
            <a:r>
              <a:rPr lang="en-GB"/>
              <a:t>Slide </a:t>
            </a:r>
            <a:fld id="{E44EE0AE-258D-448E-BE6F-A5950D950578}" type="slidenum">
              <a:rPr lang="en-GB" smtClean="0"/>
              <a:pPr/>
              <a:t>‹#›</a:t>
            </a:fld>
            <a:endParaRPr lang="en-GB"/>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1566865913"/>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Title 12"/>
          <p:cNvSpPr>
            <a:spLocks noGrp="1"/>
          </p:cNvSpPr>
          <p:nvPr>
            <p:ph type="title" hasCustomPrompt="1"/>
          </p:nvPr>
        </p:nvSpPr>
        <p:spPr/>
        <p:txBody>
          <a:bodyPr/>
          <a:lstStyle/>
          <a:p>
            <a:r>
              <a:rPr lang="en-US" dirty="0"/>
              <a:t>Click to add title</a:t>
            </a:r>
          </a:p>
        </p:txBody>
      </p:sp>
      <p:sp>
        <p:nvSpPr>
          <p:cNvPr id="9" name="Content Placeholder 8"/>
          <p:cNvSpPr>
            <a:spLocks noGrp="1"/>
          </p:cNvSpPr>
          <p:nvPr>
            <p:ph sz="quarter" idx="13" hasCustomPrompt="1"/>
          </p:nvPr>
        </p:nvSpPr>
        <p:spPr>
          <a:xfrm>
            <a:off x="952500" y="1179514"/>
            <a:ext cx="10287000" cy="503078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11"/>
          <p:cNvSpPr>
            <a:spLocks noGrp="1"/>
          </p:cNvSpPr>
          <p:nvPr>
            <p:ph type="dt" sz="half" idx="14"/>
          </p:nvPr>
        </p:nvSpPr>
        <p:spPr/>
        <p:txBody>
          <a:bodyPr/>
          <a:lstStyle/>
          <a:p>
            <a:fld id="{23C2CCE9-65D5-4615-9B27-785F94F466C1}" type="datetime3">
              <a:rPr lang="en-US" smtClean="0"/>
              <a:t>25 March 2024</a:t>
            </a:fld>
            <a:endParaRPr lang="en-US" dirty="0"/>
          </a:p>
        </p:txBody>
      </p:sp>
      <p:sp>
        <p:nvSpPr>
          <p:cNvPr id="14" name="Footer Placeholder 13"/>
          <p:cNvSpPr>
            <a:spLocks noGrp="1"/>
          </p:cNvSpPr>
          <p:nvPr>
            <p:ph type="ftr" sz="quarter" idx="15"/>
          </p:nvPr>
        </p:nvSpPr>
        <p:spPr/>
        <p:txBody>
          <a:bodyPr/>
          <a:lstStyle/>
          <a:p>
            <a:endParaRPr lang="en-US" dirty="0"/>
          </a:p>
        </p:txBody>
      </p:sp>
      <p:sp>
        <p:nvSpPr>
          <p:cNvPr id="15" name="Slide Number Placeholder 14"/>
          <p:cNvSpPr>
            <a:spLocks noGrp="1"/>
          </p:cNvSpPr>
          <p:nvPr>
            <p:ph type="sldNum" sz="quarter" idx="16"/>
          </p:nvPr>
        </p:nvSpPr>
        <p:spPr/>
        <p:txBody>
          <a:bodyPr/>
          <a:lstStyle/>
          <a:p>
            <a:fld id="{4EBCDCBD-78E1-0D41-A999-31B5EBF8E02C}" type="slidenum">
              <a:rPr lang="en-US" smtClean="0"/>
              <a:pPr/>
              <a:t>‹#›</a:t>
            </a:fld>
            <a:endParaRPr lang="en-US" dirty="0"/>
          </a:p>
        </p:txBody>
      </p:sp>
    </p:spTree>
    <p:extLst>
      <p:ext uri="{BB962C8B-B14F-4D97-AF65-F5344CB8AC3E}">
        <p14:creationId xmlns:p14="http://schemas.microsoft.com/office/powerpoint/2010/main" val="3979020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3/25/24</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293067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3/25/24</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795877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3/25/24</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61199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3/25/24</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49429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3/25/24</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295466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3/25/24</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800749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3/25/24</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2911177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66C33E-117A-7243-88BF-B7C2FDE9DE15}" type="datetimeFigureOut">
              <a:t>3/25/24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5A5A2-E0AF-5E47-99B3-2BF84D0C7506}" type="slidenum">
              <a:rPr lang="en-US"/>
              <a:t>‹#›</a:t>
            </a:fld>
            <a:endParaRPr lang="en-US"/>
          </a:p>
        </p:txBody>
      </p:sp>
    </p:spTree>
    <p:extLst>
      <p:ext uri="{BB962C8B-B14F-4D97-AF65-F5344CB8AC3E}">
        <p14:creationId xmlns:p14="http://schemas.microsoft.com/office/powerpoint/2010/main" val="292574224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151369-A5D1-972B-304D-B5E2419DB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173E90-63F7-19D7-9FFC-B62553F42D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CD224-3AEF-9B26-E2E0-7238FFAEA8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1A71B-9C2C-2849-9725-F978738792B0}" type="datetimeFigureOut">
              <a:t>3/25/24</a:t>
            </a:fld>
            <a:endParaRPr lang="en-US"/>
          </a:p>
        </p:txBody>
      </p:sp>
      <p:sp>
        <p:nvSpPr>
          <p:cNvPr id="5" name="Footer Placeholder 4">
            <a:extLst>
              <a:ext uri="{FF2B5EF4-FFF2-40B4-BE49-F238E27FC236}">
                <a16:creationId xmlns:a16="http://schemas.microsoft.com/office/drawing/2014/main" id="{1A8F7A33-A480-70FB-B03A-C76168C102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CCC446-E265-CF01-50B7-03AE580E96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C9FA3-78AB-9A4E-97F0-08B9A266AC6B}" type="slidenum">
              <a:t>‹#›</a:t>
            </a:fld>
            <a:endParaRPr lang="en-US"/>
          </a:p>
        </p:txBody>
      </p:sp>
    </p:spTree>
    <p:extLst>
      <p:ext uri="{BB962C8B-B14F-4D97-AF65-F5344CB8AC3E}">
        <p14:creationId xmlns:p14="http://schemas.microsoft.com/office/powerpoint/2010/main" val="37391422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7.xml"/><Relationship Id="rId6" Type="http://schemas.openxmlformats.org/officeDocument/2006/relationships/image" Target="../media/image44.svg"/><Relationship Id="rId5" Type="http://schemas.openxmlformats.org/officeDocument/2006/relationships/image" Target="../media/image43.svg"/><Relationship Id="rId4" Type="http://schemas.openxmlformats.org/officeDocument/2006/relationships/image" Target="../media/image42.png"/></Relationships>
</file>

<file path=ppt/slides/_rels/slide102.xml.rels><?xml version="1.0" encoding="UTF-8" standalone="yes"?>
<Relationships xmlns="http://schemas.openxmlformats.org/package/2006/relationships"><Relationship Id="rId3" Type="http://schemas.openxmlformats.org/officeDocument/2006/relationships/hyperlink" Target="https://marketplace.visualstudio.com/items?itemName=alygin.vscode-tlaplus" TargetMode="External"/><Relationship Id="rId2" Type="http://schemas.openxmlformats.org/officeDocument/2006/relationships/hyperlink" Target="https://lamport.azurewebsites.net/tla/high-level-view.html" TargetMode="Externa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7.xml"/><Relationship Id="rId5" Type="http://schemas.openxmlformats.org/officeDocument/2006/relationships/hyperlink" Target="https://marketplace.visualstudio.com/items?itemName=alygin.vscode-tlaplus" TargetMode="External"/><Relationship Id="rId4" Type="http://schemas.openxmlformats.org/officeDocument/2006/relationships/hyperlink" Target="https://lamport.azurewebsites.net/tla/high-level-view.html"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hyperlink" Target="http://www.w3.org/2000/01/rdf-schema" TargetMode="Externa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hyperlink" Target="http://www.w3.org/2000/01/rdf-schema" TargetMode="Externa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1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3" Type="http://schemas.openxmlformats.org/officeDocument/2006/relationships/hyperlink" Target="https://d3fend.mitre.org/resources/D3FEND.pdf" TargetMode="External"/><Relationship Id="rId2" Type="http://schemas.openxmlformats.org/officeDocument/2006/relationships/hyperlink" Target="https://www.researchgate.net/publication/267996963_The_ontology_of_espionage_in_reality_and_fiction_A_case_study_on_iconicity" TargetMode="External"/><Relationship Id="rId1" Type="http://schemas.openxmlformats.org/officeDocument/2006/relationships/slideLayout" Target="../slideLayouts/slideLayout2.xml"/><Relationship Id="rId5" Type="http://schemas.openxmlformats.org/officeDocument/2006/relationships/hyperlink" Target="https://dl.acm.org/doi/pdf/10.1145/3577923.3585051" TargetMode="External"/><Relationship Id="rId4" Type="http://schemas.openxmlformats.org/officeDocument/2006/relationships/hyperlink" Target="https://dl.acm.org/doi/10.1016/j.cose.2015.11.004"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www.w3.org/2000/01/rdf-schema" TargetMode="Externa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hyperlink" Target="http://www.w3.org/2000/01/rdf-schema" TargetMode="Externa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hyperlink" Target="http://www.w3.org/2000/01/rdf-schema" TargetMode="Externa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hyperlink" Target="http://www.w3.org/2000/01/rdf-schema" TargetMode="Externa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akg.org/sparql" TargetMode="Externa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akg.org/sparql" TargetMode="Externa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hyperlink" Target="https://dbpedia.org/sparql" TargetMode="Externa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hyperlink" Target="https://dbpedia.org/sparql" TargetMode="Externa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8.xml"/><Relationship Id="rId5" Type="http://schemas.openxmlformats.org/officeDocument/2006/relationships/image" Target="../media/image28.png"/><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7.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7.xml"/><Relationship Id="rId4" Type="http://schemas.openxmlformats.org/officeDocument/2006/relationships/image" Target="../media/image38.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7215-9282-F567-A9FB-E7C988B399F9}"/>
              </a:ext>
            </a:extLst>
          </p:cNvPr>
          <p:cNvSpPr>
            <a:spLocks noGrp="1"/>
          </p:cNvSpPr>
          <p:nvPr>
            <p:ph type="ctrTitle"/>
          </p:nvPr>
        </p:nvSpPr>
        <p:spPr>
          <a:xfrm>
            <a:off x="725214" y="1600200"/>
            <a:ext cx="10920248" cy="2387600"/>
          </a:xfrm>
        </p:spPr>
        <p:txBody>
          <a:bodyPr>
            <a:normAutofit/>
          </a:bodyPr>
          <a:lstStyle/>
          <a:p>
            <a:r>
              <a:rPr lang="en-US"/>
              <a:t>Cybersecurity through an Ontological Lens</a:t>
            </a:r>
          </a:p>
        </p:txBody>
      </p:sp>
      <p:sp>
        <p:nvSpPr>
          <p:cNvPr id="3" name="Subtitle 2">
            <a:extLst>
              <a:ext uri="{FF2B5EF4-FFF2-40B4-BE49-F238E27FC236}">
                <a16:creationId xmlns:a16="http://schemas.microsoft.com/office/drawing/2014/main" id="{1D80C18C-1A34-49F2-2BFF-9440AB321885}"/>
              </a:ext>
            </a:extLst>
          </p:cNvPr>
          <p:cNvSpPr>
            <a:spLocks noGrp="1"/>
          </p:cNvSpPr>
          <p:nvPr>
            <p:ph type="subTitle" idx="1"/>
          </p:nvPr>
        </p:nvSpPr>
        <p:spPr>
          <a:xfrm>
            <a:off x="1524000" y="4183117"/>
            <a:ext cx="9144000" cy="2307135"/>
          </a:xfrm>
        </p:spPr>
        <p:txBody>
          <a:bodyPr>
            <a:normAutofit/>
          </a:bodyPr>
          <a:lstStyle/>
          <a:p>
            <a:pPr marL="0" lvl="0" indent="0" algn="ctr" rtl="0">
              <a:lnSpc>
                <a:spcPct val="90000"/>
              </a:lnSpc>
              <a:spcBef>
                <a:spcPts val="0"/>
              </a:spcBef>
              <a:spcAft>
                <a:spcPts val="0"/>
              </a:spcAft>
              <a:buClr>
                <a:schemeClr val="dk1"/>
              </a:buClr>
              <a:buSzPts val="2400"/>
              <a:buNone/>
            </a:pPr>
            <a:r>
              <a:rPr lang="en-US"/>
              <a:t>John Beverley</a:t>
            </a:r>
          </a:p>
          <a:p>
            <a:pPr marL="0" lvl="0" indent="0" algn="ctr" rtl="0">
              <a:lnSpc>
                <a:spcPct val="90000"/>
              </a:lnSpc>
              <a:spcBef>
                <a:spcPts val="0"/>
              </a:spcBef>
              <a:spcAft>
                <a:spcPts val="0"/>
              </a:spcAft>
              <a:buClr>
                <a:schemeClr val="dk1"/>
              </a:buClr>
              <a:buSzPts val="2400"/>
              <a:buNone/>
            </a:pPr>
            <a:endParaRPr lang="en-US"/>
          </a:p>
          <a:p>
            <a:pPr marL="0" lvl="0" indent="0" algn="ctr" rtl="0">
              <a:lnSpc>
                <a:spcPct val="90000"/>
              </a:lnSpc>
              <a:spcBef>
                <a:spcPts val="0"/>
              </a:spcBef>
              <a:spcAft>
                <a:spcPts val="0"/>
              </a:spcAft>
              <a:buClr>
                <a:schemeClr val="dk1"/>
              </a:buClr>
              <a:buSzPts val="2400"/>
              <a:buNone/>
            </a:pPr>
            <a:r>
              <a:rPr lang="en-US" i="0"/>
              <a:t>Assistant Professor</a:t>
            </a:r>
            <a:r>
              <a:rPr lang="en-US"/>
              <a:t>, </a:t>
            </a:r>
            <a:r>
              <a:rPr lang="en-US" i="1"/>
              <a:t>University at Buffalo</a:t>
            </a:r>
          </a:p>
          <a:p>
            <a:pPr marL="0" lvl="0" indent="0" algn="ctr" rtl="0">
              <a:lnSpc>
                <a:spcPct val="90000"/>
              </a:lnSpc>
              <a:spcBef>
                <a:spcPts val="0"/>
              </a:spcBef>
              <a:spcAft>
                <a:spcPts val="0"/>
              </a:spcAft>
              <a:buClr>
                <a:schemeClr val="dk1"/>
              </a:buClr>
              <a:buSzPts val="2400"/>
              <a:buNone/>
            </a:pPr>
            <a:r>
              <a:rPr lang="en-US" i="0"/>
              <a:t>Co-Director, National Center for Ontological Research </a:t>
            </a:r>
          </a:p>
          <a:p>
            <a:pPr marL="0" lvl="0" indent="0" algn="ctr" rtl="0">
              <a:lnSpc>
                <a:spcPct val="90000"/>
              </a:lnSpc>
              <a:spcBef>
                <a:spcPts val="0"/>
              </a:spcBef>
              <a:spcAft>
                <a:spcPts val="0"/>
              </a:spcAft>
              <a:buClr>
                <a:schemeClr val="dk1"/>
              </a:buClr>
              <a:buSzPts val="2400"/>
              <a:buNone/>
            </a:pPr>
            <a:r>
              <a:rPr lang="en-US" i="0"/>
              <a:t>Affiliate Faculty</a:t>
            </a:r>
            <a:r>
              <a:rPr lang="en-US"/>
              <a:t>, </a:t>
            </a:r>
            <a:r>
              <a:rPr lang="en-US" i="1"/>
              <a:t>Institute of Artificial Intelligence and Data Science</a:t>
            </a:r>
          </a:p>
          <a:p>
            <a:endParaRPr lang="en-US"/>
          </a:p>
        </p:txBody>
      </p:sp>
      <p:pic>
        <p:nvPicPr>
          <p:cNvPr id="4" name="Picture 3" descr="A black background with white text&#10;&#10;Description automatically generated">
            <a:extLst>
              <a:ext uri="{FF2B5EF4-FFF2-40B4-BE49-F238E27FC236}">
                <a16:creationId xmlns:a16="http://schemas.microsoft.com/office/drawing/2014/main" id="{626AE0EC-43D8-E0B0-B868-F77B95F07F4D}"/>
              </a:ext>
            </a:extLst>
          </p:cNvPr>
          <p:cNvPicPr>
            <a:picLocks noChangeAspect="1"/>
          </p:cNvPicPr>
          <p:nvPr/>
        </p:nvPicPr>
        <p:blipFill>
          <a:blip r:embed="rId2"/>
          <a:stretch>
            <a:fillRect/>
          </a:stretch>
        </p:blipFill>
        <p:spPr>
          <a:xfrm>
            <a:off x="292099" y="304194"/>
            <a:ext cx="1638301" cy="1419861"/>
          </a:xfrm>
          <a:prstGeom prst="rect">
            <a:avLst/>
          </a:prstGeom>
        </p:spPr>
      </p:pic>
      <p:pic>
        <p:nvPicPr>
          <p:cNvPr id="5" name="Picture 4" descr="A blue sign with white text&#10;&#10;Description automatically generated">
            <a:extLst>
              <a:ext uri="{FF2B5EF4-FFF2-40B4-BE49-F238E27FC236}">
                <a16:creationId xmlns:a16="http://schemas.microsoft.com/office/drawing/2014/main" id="{A3588D7A-F6A1-D812-6978-15278CDC8D42}"/>
              </a:ext>
            </a:extLst>
          </p:cNvPr>
          <p:cNvPicPr>
            <a:picLocks noChangeAspect="1"/>
          </p:cNvPicPr>
          <p:nvPr/>
        </p:nvPicPr>
        <p:blipFill>
          <a:blip r:embed="rId3"/>
          <a:stretch>
            <a:fillRect/>
          </a:stretch>
        </p:blipFill>
        <p:spPr>
          <a:xfrm>
            <a:off x="10463059" y="185635"/>
            <a:ext cx="1436842" cy="1414565"/>
          </a:xfrm>
          <a:prstGeom prst="rect">
            <a:avLst/>
          </a:prstGeom>
        </p:spPr>
      </p:pic>
    </p:spTree>
    <p:extLst>
      <p:ext uri="{BB962C8B-B14F-4D97-AF65-F5344CB8AC3E}">
        <p14:creationId xmlns:p14="http://schemas.microsoft.com/office/powerpoint/2010/main" val="255272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HTTP Protocol</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HTTP is a </a:t>
            </a:r>
            <a:r>
              <a:rPr lang="en-US" i="1"/>
              <a:t>request-response </a:t>
            </a:r>
            <a:r>
              <a:rPr lang="en-US"/>
              <a:t>protocol, a client has to send a request for data before the server will respond with that data</a:t>
            </a:r>
          </a:p>
          <a:p>
            <a:endParaRPr lang="en-US"/>
          </a:p>
          <a:p>
            <a:r>
              <a:rPr lang="en-US"/>
              <a:t>HTTP request methods:</a:t>
            </a:r>
          </a:p>
          <a:p>
            <a:pPr marL="0" indent="0">
              <a:buNone/>
            </a:pPr>
            <a:endParaRPr lang="en-US"/>
          </a:p>
        </p:txBody>
      </p:sp>
      <p:pic>
        <p:nvPicPr>
          <p:cNvPr id="5" name="Picture 4" descr="Timeline&#10;&#10;Description automatically generated with medium confidence">
            <a:extLst>
              <a:ext uri="{FF2B5EF4-FFF2-40B4-BE49-F238E27FC236}">
                <a16:creationId xmlns:a16="http://schemas.microsoft.com/office/drawing/2014/main" id="{D3BF01AC-675A-65F9-D1C1-7A6BB62ACC2F}"/>
              </a:ext>
            </a:extLst>
          </p:cNvPr>
          <p:cNvPicPr>
            <a:picLocks noChangeAspect="1"/>
          </p:cNvPicPr>
          <p:nvPr/>
        </p:nvPicPr>
        <p:blipFill>
          <a:blip r:embed="rId2"/>
          <a:stretch>
            <a:fillRect/>
          </a:stretch>
        </p:blipFill>
        <p:spPr>
          <a:xfrm>
            <a:off x="838200" y="4179885"/>
            <a:ext cx="10625669" cy="2017715"/>
          </a:xfrm>
          <a:prstGeom prst="rect">
            <a:avLst/>
          </a:prstGeom>
        </p:spPr>
      </p:pic>
    </p:spTree>
    <p:extLst>
      <p:ext uri="{BB962C8B-B14F-4D97-AF65-F5344CB8AC3E}">
        <p14:creationId xmlns:p14="http://schemas.microsoft.com/office/powerpoint/2010/main" val="41155410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5910-04C0-E590-C37C-1E287CA92A51}"/>
              </a:ext>
            </a:extLst>
          </p:cNvPr>
          <p:cNvSpPr>
            <a:spLocks noGrp="1"/>
          </p:cNvSpPr>
          <p:nvPr>
            <p:ph type="title"/>
          </p:nvPr>
        </p:nvSpPr>
        <p:spPr/>
        <p:txBody>
          <a:bodyPr/>
          <a:lstStyle/>
          <a:p>
            <a:r>
              <a:rPr lang="en-US"/>
              <a:t>Distributed System Faults</a:t>
            </a:r>
          </a:p>
        </p:txBody>
      </p:sp>
      <p:sp>
        <p:nvSpPr>
          <p:cNvPr id="3" name="Content Placeholder 2">
            <a:extLst>
              <a:ext uri="{FF2B5EF4-FFF2-40B4-BE49-F238E27FC236}">
                <a16:creationId xmlns:a16="http://schemas.microsoft.com/office/drawing/2014/main" id="{953DB3C9-C426-1CB4-03B3-88E933DAF90B}"/>
              </a:ext>
            </a:extLst>
          </p:cNvPr>
          <p:cNvSpPr>
            <a:spLocks noGrp="1"/>
          </p:cNvSpPr>
          <p:nvPr>
            <p:ph idx="1"/>
          </p:nvPr>
        </p:nvSpPr>
        <p:spPr>
          <a:xfrm>
            <a:off x="838200" y="1825625"/>
            <a:ext cx="10515600" cy="4846108"/>
          </a:xfrm>
        </p:spPr>
        <p:txBody>
          <a:bodyPr>
            <a:normAutofit/>
          </a:bodyPr>
          <a:lstStyle/>
          <a:p>
            <a:r>
              <a:rPr lang="en-US" i="1"/>
              <a:t>Faults</a:t>
            </a:r>
            <a:r>
              <a:rPr lang="en-US"/>
              <a:t> – Disruptions in expected behavior classified as:</a:t>
            </a:r>
          </a:p>
          <a:p>
            <a:pPr lvl="1"/>
            <a:r>
              <a:rPr lang="en-US" sz="2800" b="1">
                <a:solidFill>
                  <a:srgbClr val="FF0000"/>
                </a:solidFill>
              </a:rPr>
              <a:t>Permanent</a:t>
            </a:r>
            <a:r>
              <a:rPr lang="en-US" sz="2800">
                <a:solidFill>
                  <a:srgbClr val="FF0000"/>
                </a:solidFill>
              </a:rPr>
              <a:t> – Persists until corrected</a:t>
            </a:r>
          </a:p>
          <a:p>
            <a:pPr lvl="1"/>
            <a:r>
              <a:rPr lang="en-US" sz="2800" b="1"/>
              <a:t>Intermittent</a:t>
            </a:r>
            <a:r>
              <a:rPr lang="en-US" sz="2800"/>
              <a:t> – Occur, vanish, occur</a:t>
            </a:r>
          </a:p>
          <a:p>
            <a:pPr lvl="1"/>
            <a:r>
              <a:rPr lang="en-US" sz="2800" b="1"/>
              <a:t>Transient</a:t>
            </a:r>
            <a:r>
              <a:rPr lang="en-US" sz="2800"/>
              <a:t> – Occur, self-correct</a:t>
            </a:r>
          </a:p>
          <a:p>
            <a:pPr lvl="1"/>
            <a:endParaRPr lang="en-US" sz="2800"/>
          </a:p>
          <a:p>
            <a:r>
              <a:rPr lang="en-US"/>
              <a:t>Any of these can be:</a:t>
            </a:r>
          </a:p>
          <a:p>
            <a:pPr lvl="1"/>
            <a:r>
              <a:rPr lang="en-US" sz="2800" b="1"/>
              <a:t>Fail-Silent</a:t>
            </a:r>
            <a:r>
              <a:rPr lang="en-US" sz="2800"/>
              <a:t> – Failure produces no </a:t>
            </a:r>
            <a:br>
              <a:rPr lang="en-US" sz="2800"/>
            </a:br>
            <a:r>
              <a:rPr lang="en-US" sz="2800"/>
              <a:t>                      bad output</a:t>
            </a:r>
          </a:p>
          <a:p>
            <a:pPr lvl="1"/>
            <a:r>
              <a:rPr lang="en-US" sz="2800" b="1">
                <a:solidFill>
                  <a:srgbClr val="FF0000"/>
                </a:solidFill>
              </a:rPr>
              <a:t>Byzantine</a:t>
            </a:r>
            <a:r>
              <a:rPr lang="en-US" sz="2800">
                <a:solidFill>
                  <a:srgbClr val="FF0000"/>
                </a:solidFill>
              </a:rPr>
              <a:t> – Continues to run but </a:t>
            </a:r>
          </a:p>
          <a:p>
            <a:pPr marL="457200" lvl="1" indent="0">
              <a:buNone/>
            </a:pPr>
            <a:r>
              <a:rPr lang="en-US" sz="2800">
                <a:solidFill>
                  <a:srgbClr val="FF0000"/>
                </a:solidFill>
              </a:rPr>
              <a:t>                        produces incorrect results</a:t>
            </a:r>
          </a:p>
          <a:p>
            <a:pPr lvl="1"/>
            <a:endParaRPr lang="en-US" sz="2800">
              <a:solidFill>
                <a:srgbClr val="FF0000"/>
              </a:solidFill>
            </a:endParaRPr>
          </a:p>
        </p:txBody>
      </p:sp>
      <p:pic>
        <p:nvPicPr>
          <p:cNvPr id="5" name="Picture 4" descr="A diagram of communication network&#10;&#10;Description automatically generated with low confidence">
            <a:extLst>
              <a:ext uri="{FF2B5EF4-FFF2-40B4-BE49-F238E27FC236}">
                <a16:creationId xmlns:a16="http://schemas.microsoft.com/office/drawing/2014/main" id="{E5473E8A-B028-6B5A-6487-77EB4385907F}"/>
              </a:ext>
            </a:extLst>
          </p:cNvPr>
          <p:cNvPicPr>
            <a:picLocks noChangeAspect="1"/>
          </p:cNvPicPr>
          <p:nvPr/>
        </p:nvPicPr>
        <p:blipFill>
          <a:blip r:embed="rId2">
            <a:alphaModFix amt="19000"/>
          </a:blip>
          <a:stretch>
            <a:fillRect/>
          </a:stretch>
        </p:blipFill>
        <p:spPr>
          <a:xfrm>
            <a:off x="6700603" y="2752283"/>
            <a:ext cx="5491397" cy="4105717"/>
          </a:xfrm>
          <a:prstGeom prst="rect">
            <a:avLst/>
          </a:prstGeom>
        </p:spPr>
      </p:pic>
    </p:spTree>
    <p:extLst>
      <p:ext uri="{BB962C8B-B14F-4D97-AF65-F5344CB8AC3E}">
        <p14:creationId xmlns:p14="http://schemas.microsoft.com/office/powerpoint/2010/main" val="6943045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CC18C-A460-F159-85CC-5AE0582C28B7}"/>
              </a:ext>
            </a:extLst>
          </p:cNvPr>
          <p:cNvSpPr>
            <a:spLocks noGrp="1"/>
          </p:cNvSpPr>
          <p:nvPr>
            <p:ph type="title"/>
          </p:nvPr>
        </p:nvSpPr>
        <p:spPr/>
        <p:txBody>
          <a:bodyPr/>
          <a:lstStyle/>
          <a:p>
            <a:r>
              <a:rPr lang="en-US"/>
              <a:t>Byzantine Failure</a:t>
            </a:r>
          </a:p>
        </p:txBody>
      </p:sp>
      <p:grpSp>
        <p:nvGrpSpPr>
          <p:cNvPr id="15" name="Group 14">
            <a:extLst>
              <a:ext uri="{FF2B5EF4-FFF2-40B4-BE49-F238E27FC236}">
                <a16:creationId xmlns:a16="http://schemas.microsoft.com/office/drawing/2014/main" id="{F32B96B2-1C86-95E5-35EE-526F3EBB1F95}"/>
              </a:ext>
            </a:extLst>
          </p:cNvPr>
          <p:cNvGrpSpPr/>
          <p:nvPr/>
        </p:nvGrpSpPr>
        <p:grpSpPr>
          <a:xfrm>
            <a:off x="6817502" y="3792847"/>
            <a:ext cx="4389925" cy="3157228"/>
            <a:chOff x="1923244" y="1506603"/>
            <a:chExt cx="4389925" cy="3157228"/>
          </a:xfrm>
        </p:grpSpPr>
        <p:pic>
          <p:nvPicPr>
            <p:cNvPr id="8" name="Graphic 7" descr="Quadcopter with solid fill">
              <a:extLst>
                <a:ext uri="{FF2B5EF4-FFF2-40B4-BE49-F238E27FC236}">
                  <a16:creationId xmlns:a16="http://schemas.microsoft.com/office/drawing/2014/main" id="{40D20BC1-1C8F-B014-6AE7-9A512FDFE8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23244" y="2711938"/>
              <a:ext cx="914400" cy="914400"/>
            </a:xfrm>
            <a:prstGeom prst="rect">
              <a:avLst/>
            </a:prstGeom>
          </p:spPr>
        </p:pic>
        <p:pic>
          <p:nvPicPr>
            <p:cNvPr id="10" name="Graphic 9" descr="Quadcopter with solid fill">
              <a:extLst>
                <a:ext uri="{FF2B5EF4-FFF2-40B4-BE49-F238E27FC236}">
                  <a16:creationId xmlns:a16="http://schemas.microsoft.com/office/drawing/2014/main" id="{E4AC9E53-9F59-8032-8A66-AFCFE4BFCE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108" y="1733914"/>
              <a:ext cx="914400" cy="914400"/>
            </a:xfrm>
            <a:prstGeom prst="rect">
              <a:avLst/>
            </a:prstGeom>
          </p:spPr>
        </p:pic>
        <p:pic>
          <p:nvPicPr>
            <p:cNvPr id="11" name="Graphic 10" descr="Quadcopter with solid fill">
              <a:extLst>
                <a:ext uri="{FF2B5EF4-FFF2-40B4-BE49-F238E27FC236}">
                  <a16:creationId xmlns:a16="http://schemas.microsoft.com/office/drawing/2014/main" id="{6249D0B5-A8D2-B558-39CF-BC1A1799D5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53948" y="3749431"/>
              <a:ext cx="914400" cy="914400"/>
            </a:xfrm>
            <a:prstGeom prst="rect">
              <a:avLst/>
            </a:prstGeom>
          </p:spPr>
        </p:pic>
        <p:pic>
          <p:nvPicPr>
            <p:cNvPr id="12" name="Graphic 11" descr="Quadcopter with solid fill">
              <a:extLst>
                <a:ext uri="{FF2B5EF4-FFF2-40B4-BE49-F238E27FC236}">
                  <a16:creationId xmlns:a16="http://schemas.microsoft.com/office/drawing/2014/main" id="{4ACA8C1B-B183-B815-B6B7-F52C7B4AE5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47749" y="1506603"/>
              <a:ext cx="914400" cy="914400"/>
            </a:xfrm>
            <a:prstGeom prst="rect">
              <a:avLst/>
            </a:prstGeom>
          </p:spPr>
        </p:pic>
        <p:pic>
          <p:nvPicPr>
            <p:cNvPr id="13" name="Graphic 12" descr="Quadcopter with solid fill">
              <a:extLst>
                <a:ext uri="{FF2B5EF4-FFF2-40B4-BE49-F238E27FC236}">
                  <a16:creationId xmlns:a16="http://schemas.microsoft.com/office/drawing/2014/main" id="{1C605866-3823-94B8-BE4C-C83EED1C3E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8769" y="2956169"/>
              <a:ext cx="914400" cy="914400"/>
            </a:xfrm>
            <a:prstGeom prst="rect">
              <a:avLst/>
            </a:prstGeom>
          </p:spPr>
        </p:pic>
        <p:pic>
          <p:nvPicPr>
            <p:cNvPr id="14" name="Graphic 13" descr="Quadcopter with solid fill">
              <a:extLst>
                <a:ext uri="{FF2B5EF4-FFF2-40B4-BE49-F238E27FC236}">
                  <a16:creationId xmlns:a16="http://schemas.microsoft.com/office/drawing/2014/main" id="{CFE8518D-C2E2-1127-B436-ED6D164D9C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8065" y="3583166"/>
              <a:ext cx="914400" cy="914400"/>
            </a:xfrm>
            <a:prstGeom prst="rect">
              <a:avLst/>
            </a:prstGeom>
          </p:spPr>
        </p:pic>
      </p:grpSp>
      <p:sp>
        <p:nvSpPr>
          <p:cNvPr id="16" name="TextBox 15">
            <a:extLst>
              <a:ext uri="{FF2B5EF4-FFF2-40B4-BE49-F238E27FC236}">
                <a16:creationId xmlns:a16="http://schemas.microsoft.com/office/drawing/2014/main" id="{010D8830-2828-B31E-8675-0F3A4554937A}"/>
              </a:ext>
            </a:extLst>
          </p:cNvPr>
          <p:cNvSpPr txBox="1"/>
          <p:nvPr/>
        </p:nvSpPr>
        <p:spPr>
          <a:xfrm>
            <a:off x="838200" y="1723801"/>
            <a:ext cx="11036936"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Garamond" panose="02020404030301010803" pitchFamily="18" charset="0"/>
                <a:ea typeface="+mn-ea"/>
                <a:cs typeface="+mn-cs"/>
              </a:rPr>
              <a:t>Drone swarm in coordinated flight. Each drone sends relative position data to others. Suppose Drone A experiences a Byzantine failure such that it sends inaccurate, inconsistent, data to other drones. For example, the Drone A sends “I am ascending” to drone B and “I am descending” to Drone C. </a:t>
            </a:r>
          </a:p>
        </p:txBody>
      </p:sp>
      <p:grpSp>
        <p:nvGrpSpPr>
          <p:cNvPr id="17" name="Group 16">
            <a:extLst>
              <a:ext uri="{FF2B5EF4-FFF2-40B4-BE49-F238E27FC236}">
                <a16:creationId xmlns:a16="http://schemas.microsoft.com/office/drawing/2014/main" id="{D32BC74B-945E-1D79-E9E2-63E0CA2D3349}"/>
              </a:ext>
            </a:extLst>
          </p:cNvPr>
          <p:cNvGrpSpPr/>
          <p:nvPr/>
        </p:nvGrpSpPr>
        <p:grpSpPr>
          <a:xfrm>
            <a:off x="1317654" y="4328013"/>
            <a:ext cx="4172756" cy="2317262"/>
            <a:chOff x="1923244" y="2026138"/>
            <a:chExt cx="4172756" cy="2317262"/>
          </a:xfrm>
        </p:grpSpPr>
        <p:pic>
          <p:nvPicPr>
            <p:cNvPr id="18" name="Graphic 17" descr="Quadcopter with solid fill">
              <a:extLst>
                <a:ext uri="{FF2B5EF4-FFF2-40B4-BE49-F238E27FC236}">
                  <a16:creationId xmlns:a16="http://schemas.microsoft.com/office/drawing/2014/main" id="{AF5BF31C-EDA0-FAA5-7AE2-D63E68816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23244" y="2711938"/>
              <a:ext cx="914400" cy="914400"/>
            </a:xfrm>
            <a:prstGeom prst="rect">
              <a:avLst/>
            </a:prstGeom>
          </p:spPr>
        </p:pic>
        <p:pic>
          <p:nvPicPr>
            <p:cNvPr id="19" name="Graphic 18" descr="Quadcopter with solid fill">
              <a:extLst>
                <a:ext uri="{FF2B5EF4-FFF2-40B4-BE49-F238E27FC236}">
                  <a16:creationId xmlns:a16="http://schemas.microsoft.com/office/drawing/2014/main" id="{032D31DD-DDDF-D7C6-3DD5-4CE759A49B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108" y="2026138"/>
              <a:ext cx="914400" cy="914400"/>
            </a:xfrm>
            <a:prstGeom prst="rect">
              <a:avLst/>
            </a:prstGeom>
          </p:spPr>
        </p:pic>
        <p:pic>
          <p:nvPicPr>
            <p:cNvPr id="20" name="Graphic 19" descr="Quadcopter with solid fill">
              <a:extLst>
                <a:ext uri="{FF2B5EF4-FFF2-40B4-BE49-F238E27FC236}">
                  <a16:creationId xmlns:a16="http://schemas.microsoft.com/office/drawing/2014/main" id="{C40C3CC0-311B-1DB9-0659-48C1FEF942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0108" y="3429000"/>
              <a:ext cx="914400" cy="914400"/>
            </a:xfrm>
            <a:prstGeom prst="rect">
              <a:avLst/>
            </a:prstGeom>
          </p:spPr>
        </p:pic>
        <p:pic>
          <p:nvPicPr>
            <p:cNvPr id="21" name="Graphic 20" descr="Quadcopter with solid fill">
              <a:extLst>
                <a:ext uri="{FF2B5EF4-FFF2-40B4-BE49-F238E27FC236}">
                  <a16:creationId xmlns:a16="http://schemas.microsoft.com/office/drawing/2014/main" id="{AA6E1E1B-21EF-DE39-3FFB-5D5C13BFA3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47749" y="2026138"/>
              <a:ext cx="914400" cy="914400"/>
            </a:xfrm>
            <a:prstGeom prst="rect">
              <a:avLst/>
            </a:prstGeom>
          </p:spPr>
        </p:pic>
        <p:pic>
          <p:nvPicPr>
            <p:cNvPr id="22" name="Graphic 21" descr="Quadcopter with solid fill">
              <a:extLst>
                <a:ext uri="{FF2B5EF4-FFF2-40B4-BE49-F238E27FC236}">
                  <a16:creationId xmlns:a16="http://schemas.microsoft.com/office/drawing/2014/main" id="{3D844A85-0F03-F4F4-FB8B-E098F47405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600" y="2711938"/>
              <a:ext cx="914400" cy="914400"/>
            </a:xfrm>
            <a:prstGeom prst="rect">
              <a:avLst/>
            </a:prstGeom>
          </p:spPr>
        </p:pic>
        <p:pic>
          <p:nvPicPr>
            <p:cNvPr id="23" name="Graphic 22" descr="Quadcopter with solid fill">
              <a:extLst>
                <a:ext uri="{FF2B5EF4-FFF2-40B4-BE49-F238E27FC236}">
                  <a16:creationId xmlns:a16="http://schemas.microsoft.com/office/drawing/2014/main" id="{65334949-F66D-5C97-50C8-D064711A9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47749" y="3429000"/>
              <a:ext cx="914400" cy="914400"/>
            </a:xfrm>
            <a:prstGeom prst="rect">
              <a:avLst/>
            </a:prstGeom>
          </p:spPr>
        </p:pic>
      </p:grpSp>
      <p:cxnSp>
        <p:nvCxnSpPr>
          <p:cNvPr id="25" name="Straight Arrow Connector 24">
            <a:extLst>
              <a:ext uri="{FF2B5EF4-FFF2-40B4-BE49-F238E27FC236}">
                <a16:creationId xmlns:a16="http://schemas.microsoft.com/office/drawing/2014/main" id="{C0A2BAC5-B7E6-BDD5-6552-8E08B44A49FD}"/>
              </a:ext>
            </a:extLst>
          </p:cNvPr>
          <p:cNvCxnSpPr>
            <a:cxnSpLocks/>
          </p:cNvCxnSpPr>
          <p:nvPr/>
        </p:nvCxnSpPr>
        <p:spPr>
          <a:xfrm>
            <a:off x="5629074" y="5489300"/>
            <a:ext cx="933851"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2260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E5093-A86C-D1B0-D90C-3869AC08C856}"/>
              </a:ext>
            </a:extLst>
          </p:cNvPr>
          <p:cNvSpPr>
            <a:spLocks noGrp="1"/>
          </p:cNvSpPr>
          <p:nvPr>
            <p:ph type="title"/>
          </p:nvPr>
        </p:nvSpPr>
        <p:spPr/>
        <p:txBody>
          <a:bodyPr/>
          <a:lstStyle/>
          <a:p>
            <a:r>
              <a:rPr lang="en-US"/>
              <a:t>Temporal Logic of Actions+</a:t>
            </a:r>
          </a:p>
        </p:txBody>
      </p:sp>
      <p:sp>
        <p:nvSpPr>
          <p:cNvPr id="3" name="Content Placeholder 2">
            <a:extLst>
              <a:ext uri="{FF2B5EF4-FFF2-40B4-BE49-F238E27FC236}">
                <a16:creationId xmlns:a16="http://schemas.microsoft.com/office/drawing/2014/main" id="{51B18B8F-AF19-7E1E-694D-F6BF662171C8}"/>
              </a:ext>
            </a:extLst>
          </p:cNvPr>
          <p:cNvSpPr>
            <a:spLocks noGrp="1"/>
          </p:cNvSpPr>
          <p:nvPr>
            <p:ph idx="1"/>
          </p:nvPr>
        </p:nvSpPr>
        <p:spPr>
          <a:xfrm>
            <a:off x="838200" y="1825625"/>
            <a:ext cx="10515600" cy="4875964"/>
          </a:xfrm>
        </p:spPr>
        <p:txBody>
          <a:bodyPr>
            <a:normAutofit/>
          </a:bodyPr>
          <a:lstStyle/>
          <a:p>
            <a:r>
              <a:rPr lang="en-US"/>
              <a:t>TLA+ is a language used in formal verification to represent distributed concurrent systems as formal specifications</a:t>
            </a:r>
          </a:p>
          <a:p>
            <a:endParaRPr lang="en-US"/>
          </a:p>
          <a:p>
            <a:r>
              <a:rPr lang="en-US"/>
              <a:t>Bundled with model checker, proof-assistant, and parser maintained by Leslie Lamport: </a:t>
            </a:r>
            <a:r>
              <a:rPr lang="en-US">
                <a:hlinkClick r:id="rId2"/>
              </a:rPr>
              <a:t>https://lamport.azurewebsites.net/tla/high-level-view.html</a:t>
            </a:r>
            <a:r>
              <a:rPr lang="en-US"/>
              <a:t> </a:t>
            </a:r>
          </a:p>
          <a:p>
            <a:endParaRPr lang="en-US"/>
          </a:p>
          <a:p>
            <a:r>
              <a:rPr lang="en-US"/>
              <a:t>Supported in Visual Studio Code: </a:t>
            </a:r>
            <a:r>
              <a:rPr lang="en-US">
                <a:hlinkClick r:id="rId3"/>
              </a:rPr>
              <a:t>https://marketplace.visualstudio.com/items?itemName=alygin.vscode-tlaplus</a:t>
            </a:r>
            <a:r>
              <a:rPr lang="en-US"/>
              <a:t> </a:t>
            </a:r>
          </a:p>
        </p:txBody>
      </p:sp>
    </p:spTree>
    <p:extLst>
      <p:ext uri="{BB962C8B-B14F-4D97-AF65-F5344CB8AC3E}">
        <p14:creationId xmlns:p14="http://schemas.microsoft.com/office/powerpoint/2010/main" val="4043651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human face, human beard, party supply&#10;&#10;Description automatically generated">
            <a:extLst>
              <a:ext uri="{FF2B5EF4-FFF2-40B4-BE49-F238E27FC236}">
                <a16:creationId xmlns:a16="http://schemas.microsoft.com/office/drawing/2014/main" id="{A7F9A2C2-4306-4B65-9C3B-E67D2313C7F5}"/>
              </a:ext>
            </a:extLst>
          </p:cNvPr>
          <p:cNvPicPr>
            <a:picLocks noChangeAspect="1"/>
          </p:cNvPicPr>
          <p:nvPr/>
        </p:nvPicPr>
        <p:blipFill>
          <a:blip r:embed="rId2">
            <a:alphaModFix amt="35000"/>
          </a:blip>
          <a:stretch>
            <a:fillRect/>
          </a:stretch>
        </p:blipFill>
        <p:spPr>
          <a:xfrm>
            <a:off x="5903494" y="404632"/>
            <a:ext cx="5767137" cy="6045701"/>
          </a:xfrm>
          <a:prstGeom prst="rect">
            <a:avLst/>
          </a:prstGeom>
        </p:spPr>
      </p:pic>
      <p:pic>
        <p:nvPicPr>
          <p:cNvPr id="5" name="Picture 4" descr="A person wearing sunglasses and a red beanie&#10;&#10;Description automatically generated with medium confidence">
            <a:extLst>
              <a:ext uri="{FF2B5EF4-FFF2-40B4-BE49-F238E27FC236}">
                <a16:creationId xmlns:a16="http://schemas.microsoft.com/office/drawing/2014/main" id="{758AB622-39E9-4F4B-8C26-4D3EAC2EED53}"/>
              </a:ext>
            </a:extLst>
          </p:cNvPr>
          <p:cNvPicPr>
            <a:picLocks noChangeAspect="1"/>
          </p:cNvPicPr>
          <p:nvPr/>
        </p:nvPicPr>
        <p:blipFill>
          <a:blip r:embed="rId3">
            <a:alphaModFix amt="35000"/>
          </a:blip>
          <a:stretch>
            <a:fillRect/>
          </a:stretch>
        </p:blipFill>
        <p:spPr>
          <a:xfrm>
            <a:off x="521369" y="406149"/>
            <a:ext cx="4751281" cy="6044184"/>
          </a:xfrm>
          <a:prstGeom prst="rect">
            <a:avLst/>
          </a:prstGeom>
        </p:spPr>
      </p:pic>
      <p:sp>
        <p:nvSpPr>
          <p:cNvPr id="2" name="Title 1">
            <a:extLst>
              <a:ext uri="{FF2B5EF4-FFF2-40B4-BE49-F238E27FC236}">
                <a16:creationId xmlns:a16="http://schemas.microsoft.com/office/drawing/2014/main" id="{C86E5093-A86C-D1B0-D90C-3869AC08C856}"/>
              </a:ext>
            </a:extLst>
          </p:cNvPr>
          <p:cNvSpPr>
            <a:spLocks noGrp="1"/>
          </p:cNvSpPr>
          <p:nvPr>
            <p:ph type="title"/>
          </p:nvPr>
        </p:nvSpPr>
        <p:spPr/>
        <p:txBody>
          <a:bodyPr/>
          <a:lstStyle/>
          <a:p>
            <a:r>
              <a:rPr lang="en-US"/>
              <a:t>Temporal Logic of Actions+</a:t>
            </a:r>
          </a:p>
        </p:txBody>
      </p:sp>
      <p:sp>
        <p:nvSpPr>
          <p:cNvPr id="3" name="Content Placeholder 2">
            <a:extLst>
              <a:ext uri="{FF2B5EF4-FFF2-40B4-BE49-F238E27FC236}">
                <a16:creationId xmlns:a16="http://schemas.microsoft.com/office/drawing/2014/main" id="{51B18B8F-AF19-7E1E-694D-F6BF662171C8}"/>
              </a:ext>
            </a:extLst>
          </p:cNvPr>
          <p:cNvSpPr>
            <a:spLocks noGrp="1"/>
          </p:cNvSpPr>
          <p:nvPr>
            <p:ph idx="1"/>
          </p:nvPr>
        </p:nvSpPr>
        <p:spPr>
          <a:xfrm>
            <a:off x="838200" y="1825625"/>
            <a:ext cx="10515600" cy="4875964"/>
          </a:xfrm>
        </p:spPr>
        <p:txBody>
          <a:bodyPr>
            <a:normAutofit/>
          </a:bodyPr>
          <a:lstStyle/>
          <a:p>
            <a:r>
              <a:rPr lang="en-US"/>
              <a:t>TLA+ is a language used in formal verification to represent distributed concurrent systems as formal specifications</a:t>
            </a:r>
          </a:p>
          <a:p>
            <a:endParaRPr lang="en-US"/>
          </a:p>
          <a:p>
            <a:r>
              <a:rPr lang="en-US"/>
              <a:t>Bundled with model checker, proof-assistant, and parser maintained by </a:t>
            </a:r>
            <a:r>
              <a:rPr lang="en-US" b="1"/>
              <a:t>Leslie Lamport: </a:t>
            </a:r>
            <a:r>
              <a:rPr lang="en-US">
                <a:hlinkClick r:id="rId4"/>
              </a:rPr>
              <a:t>https://lamport.azurewebsites.net/tla/high-level-view.html</a:t>
            </a:r>
            <a:r>
              <a:rPr lang="en-US"/>
              <a:t> </a:t>
            </a:r>
          </a:p>
          <a:p>
            <a:endParaRPr lang="en-US"/>
          </a:p>
          <a:p>
            <a:r>
              <a:rPr lang="en-US"/>
              <a:t>Supported in Visual Studio Code: </a:t>
            </a:r>
            <a:r>
              <a:rPr lang="en-US">
                <a:hlinkClick r:id="rId5"/>
              </a:rPr>
              <a:t>https://marketplace.visualstudio.com/items?itemName=alygin.vscode-tlaplus</a:t>
            </a:r>
            <a:r>
              <a:rPr lang="en-US"/>
              <a:t> </a:t>
            </a:r>
          </a:p>
        </p:txBody>
      </p:sp>
    </p:spTree>
    <p:extLst>
      <p:ext uri="{BB962C8B-B14F-4D97-AF65-F5344CB8AC3E}">
        <p14:creationId xmlns:p14="http://schemas.microsoft.com/office/powerpoint/2010/main" val="2288189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4EF7-DFD1-DBD5-DBEF-DD164068AC97}"/>
              </a:ext>
            </a:extLst>
          </p:cNvPr>
          <p:cNvSpPr>
            <a:spLocks noGrp="1"/>
          </p:cNvSpPr>
          <p:nvPr>
            <p:ph type="title"/>
          </p:nvPr>
        </p:nvSpPr>
        <p:spPr/>
        <p:txBody>
          <a:bodyPr/>
          <a:lstStyle/>
          <a:p>
            <a:r>
              <a:rPr lang="en-US"/>
              <a:t>Temporal Logic of Actions+</a:t>
            </a:r>
          </a:p>
        </p:txBody>
      </p:sp>
      <p:sp>
        <p:nvSpPr>
          <p:cNvPr id="3" name="Content Placeholder 2">
            <a:extLst>
              <a:ext uri="{FF2B5EF4-FFF2-40B4-BE49-F238E27FC236}">
                <a16:creationId xmlns:a16="http://schemas.microsoft.com/office/drawing/2014/main" id="{9E6C70EE-B710-F099-4EE3-31A1BBF4BCD9}"/>
              </a:ext>
            </a:extLst>
          </p:cNvPr>
          <p:cNvSpPr>
            <a:spLocks noGrp="1"/>
          </p:cNvSpPr>
          <p:nvPr>
            <p:ph idx="1"/>
          </p:nvPr>
        </p:nvSpPr>
        <p:spPr>
          <a:xfrm>
            <a:off x="838200" y="1825625"/>
            <a:ext cx="10515600" cy="4900028"/>
          </a:xfrm>
        </p:spPr>
        <p:txBody>
          <a:bodyPr>
            <a:normAutofit/>
          </a:bodyPr>
          <a:lstStyle/>
          <a:p>
            <a:r>
              <a:rPr lang="en-US"/>
              <a:t>TLA+ can be used to represent </a:t>
            </a:r>
            <a:r>
              <a:rPr lang="en-US" b="1">
                <a:solidFill>
                  <a:schemeClr val="accent6"/>
                </a:solidFill>
              </a:rPr>
              <a:t>all possible states of the system</a:t>
            </a:r>
            <a:r>
              <a:rPr lang="en-US"/>
              <a:t>; byzantine faults can be identified in the design stage.</a:t>
            </a:r>
          </a:p>
          <a:p>
            <a:endParaRPr lang="en-US"/>
          </a:p>
          <a:p>
            <a:r>
              <a:rPr lang="en-US"/>
              <a:t>A </a:t>
            </a:r>
            <a:r>
              <a:rPr lang="en-US" b="1">
                <a:solidFill>
                  <a:schemeClr val="accent6"/>
                </a:solidFill>
              </a:rPr>
              <a:t>formal specification</a:t>
            </a:r>
            <a:r>
              <a:rPr lang="en-US"/>
              <a:t> of the system will consist of: </a:t>
            </a:r>
          </a:p>
          <a:p>
            <a:pPr lvl="1"/>
            <a:r>
              <a:rPr lang="en-US" sz="2800"/>
              <a:t>A finite set of states.</a:t>
            </a:r>
          </a:p>
          <a:p>
            <a:pPr lvl="1"/>
            <a:r>
              <a:rPr lang="en-US" sz="2800"/>
              <a:t>A subset that includes an initial state.  </a:t>
            </a:r>
          </a:p>
          <a:p>
            <a:pPr lvl="1"/>
            <a:r>
              <a:rPr lang="en-US" sz="2800"/>
              <a:t>A subset that includes an ending state. </a:t>
            </a:r>
          </a:p>
          <a:p>
            <a:pPr lvl="1"/>
            <a:r>
              <a:rPr lang="en-US" sz="2800"/>
              <a:t>A transition relation that describes all states that can be reached incrementally</a:t>
            </a:r>
            <a:r>
              <a:rPr lang="en-US"/>
              <a:t>.</a:t>
            </a:r>
          </a:p>
          <a:p>
            <a:endParaRPr lang="en-US"/>
          </a:p>
        </p:txBody>
      </p:sp>
    </p:spTree>
    <p:extLst>
      <p:ext uri="{BB962C8B-B14F-4D97-AF65-F5344CB8AC3E}">
        <p14:creationId xmlns:p14="http://schemas.microsoft.com/office/powerpoint/2010/main" val="25449833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23B5-8E24-D5FE-F165-CCF347CC96FD}"/>
              </a:ext>
            </a:extLst>
          </p:cNvPr>
          <p:cNvSpPr>
            <a:spLocks noGrp="1"/>
          </p:cNvSpPr>
          <p:nvPr>
            <p:ph type="title"/>
          </p:nvPr>
        </p:nvSpPr>
        <p:spPr/>
        <p:txBody>
          <a:bodyPr/>
          <a:lstStyle/>
          <a:p>
            <a:r>
              <a:rPr lang="en-US"/>
              <a:t>Specification Properties to Check</a:t>
            </a:r>
          </a:p>
        </p:txBody>
      </p:sp>
      <p:sp>
        <p:nvSpPr>
          <p:cNvPr id="3" name="Content Placeholder 2">
            <a:extLst>
              <a:ext uri="{FF2B5EF4-FFF2-40B4-BE49-F238E27FC236}">
                <a16:creationId xmlns:a16="http://schemas.microsoft.com/office/drawing/2014/main" id="{B07D7865-2119-7894-9ED2-1853DF54EB1F}"/>
              </a:ext>
            </a:extLst>
          </p:cNvPr>
          <p:cNvSpPr>
            <a:spLocks noGrp="1"/>
          </p:cNvSpPr>
          <p:nvPr>
            <p:ph idx="1"/>
          </p:nvPr>
        </p:nvSpPr>
        <p:spPr>
          <a:xfrm>
            <a:off x="838199" y="1825625"/>
            <a:ext cx="11024937" cy="4827838"/>
          </a:xfrm>
        </p:spPr>
        <p:txBody>
          <a:bodyPr>
            <a:normAutofit/>
          </a:bodyPr>
          <a:lstStyle/>
          <a:p>
            <a:r>
              <a:rPr lang="en-US" b="1"/>
              <a:t>Safety</a:t>
            </a:r>
            <a:r>
              <a:rPr lang="en-US"/>
              <a:t> – Proposition ensuring invalid states are not reachable. </a:t>
            </a:r>
          </a:p>
          <a:p>
            <a:pPr lvl="1"/>
            <a:r>
              <a:rPr lang="en-US" sz="2800" b="1"/>
              <a:t>Deadlock </a:t>
            </a:r>
            <a:r>
              <a:rPr lang="en-US" sz="2800"/>
              <a:t>– Safety proposition ensuring no dead end state is reached. </a:t>
            </a:r>
            <a:endParaRPr lang="en-US" sz="2800" b="1"/>
          </a:p>
          <a:p>
            <a:pPr marL="0" indent="0">
              <a:buNone/>
            </a:pPr>
            <a:endParaRPr lang="en-US"/>
          </a:p>
          <a:p>
            <a:pPr marL="0" indent="0" algn="ctr">
              <a:buNone/>
            </a:pPr>
            <a:endParaRPr lang="en-US" b="1">
              <a:solidFill>
                <a:schemeClr val="accent6"/>
              </a:solidFill>
            </a:endParaRPr>
          </a:p>
        </p:txBody>
      </p:sp>
    </p:spTree>
    <p:extLst>
      <p:ext uri="{BB962C8B-B14F-4D97-AF65-F5344CB8AC3E}">
        <p14:creationId xmlns:p14="http://schemas.microsoft.com/office/powerpoint/2010/main" val="26753561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23B5-8E24-D5FE-F165-CCF347CC96FD}"/>
              </a:ext>
            </a:extLst>
          </p:cNvPr>
          <p:cNvSpPr>
            <a:spLocks noGrp="1"/>
          </p:cNvSpPr>
          <p:nvPr>
            <p:ph type="title"/>
          </p:nvPr>
        </p:nvSpPr>
        <p:spPr/>
        <p:txBody>
          <a:bodyPr/>
          <a:lstStyle/>
          <a:p>
            <a:r>
              <a:rPr lang="en-US"/>
              <a:t>Specification Properties to Check</a:t>
            </a:r>
          </a:p>
        </p:txBody>
      </p:sp>
      <p:sp>
        <p:nvSpPr>
          <p:cNvPr id="3" name="Content Placeholder 2">
            <a:extLst>
              <a:ext uri="{FF2B5EF4-FFF2-40B4-BE49-F238E27FC236}">
                <a16:creationId xmlns:a16="http://schemas.microsoft.com/office/drawing/2014/main" id="{B07D7865-2119-7894-9ED2-1853DF54EB1F}"/>
              </a:ext>
            </a:extLst>
          </p:cNvPr>
          <p:cNvSpPr>
            <a:spLocks noGrp="1"/>
          </p:cNvSpPr>
          <p:nvPr>
            <p:ph idx="1"/>
          </p:nvPr>
        </p:nvSpPr>
        <p:spPr>
          <a:xfrm>
            <a:off x="838199" y="1825625"/>
            <a:ext cx="11024937" cy="4827838"/>
          </a:xfrm>
        </p:spPr>
        <p:txBody>
          <a:bodyPr>
            <a:normAutofit/>
          </a:bodyPr>
          <a:lstStyle/>
          <a:p>
            <a:r>
              <a:rPr lang="en-US" b="1"/>
              <a:t>Safety</a:t>
            </a:r>
            <a:r>
              <a:rPr lang="en-US"/>
              <a:t> – Proposition ensuring invalid states are not reachable. </a:t>
            </a:r>
          </a:p>
          <a:p>
            <a:pPr lvl="1"/>
            <a:r>
              <a:rPr lang="en-US" sz="2800" b="1">
                <a:solidFill>
                  <a:srgbClr val="FF0000"/>
                </a:solidFill>
              </a:rPr>
              <a:t>Deadlock </a:t>
            </a:r>
            <a:r>
              <a:rPr lang="en-US" sz="2800">
                <a:solidFill>
                  <a:srgbClr val="FF0000"/>
                </a:solidFill>
              </a:rPr>
              <a:t>– Safety proposition ensuring no dead end state is reached. </a:t>
            </a:r>
            <a:endParaRPr lang="en-US" sz="2800" b="1">
              <a:solidFill>
                <a:srgbClr val="FF0000"/>
              </a:solidFill>
            </a:endParaRPr>
          </a:p>
          <a:p>
            <a:pPr marL="0" indent="0">
              <a:buNone/>
            </a:pPr>
            <a:endParaRPr lang="en-US"/>
          </a:p>
          <a:p>
            <a:pPr marL="0" indent="0" algn="ctr">
              <a:buNone/>
            </a:pPr>
            <a:endParaRPr lang="en-US" b="1">
              <a:solidFill>
                <a:schemeClr val="accent6"/>
              </a:solidFill>
            </a:endParaRPr>
          </a:p>
          <a:p>
            <a:pPr marL="0" indent="0" algn="ctr">
              <a:buNone/>
            </a:pPr>
            <a:r>
              <a:rPr lang="en-US" b="1">
                <a:solidFill>
                  <a:schemeClr val="accent6"/>
                </a:solidFill>
              </a:rPr>
              <a:t>Violation of Deadlock</a:t>
            </a:r>
          </a:p>
          <a:p>
            <a:pPr marL="0" indent="0" algn="ctr">
              <a:buNone/>
            </a:pPr>
            <a:r>
              <a:rPr lang="en-US" b="1">
                <a:solidFill>
                  <a:schemeClr val="accent6"/>
                </a:solidFill>
              </a:rPr>
              <a:t>Process A requires resource from Process B before acting and </a:t>
            </a:r>
            <a:br>
              <a:rPr lang="en-US" b="1">
                <a:solidFill>
                  <a:schemeClr val="accent6"/>
                </a:solidFill>
              </a:rPr>
            </a:br>
            <a:r>
              <a:rPr lang="en-US" b="1">
                <a:solidFill>
                  <a:schemeClr val="accent6"/>
                </a:solidFill>
              </a:rPr>
              <a:t>Process B requires resource from Process A before acting</a:t>
            </a:r>
          </a:p>
        </p:txBody>
      </p:sp>
    </p:spTree>
    <p:extLst>
      <p:ext uri="{BB962C8B-B14F-4D97-AF65-F5344CB8AC3E}">
        <p14:creationId xmlns:p14="http://schemas.microsoft.com/office/powerpoint/2010/main" val="43636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23B5-8E24-D5FE-F165-CCF347CC96FD}"/>
              </a:ext>
            </a:extLst>
          </p:cNvPr>
          <p:cNvSpPr>
            <a:spLocks noGrp="1"/>
          </p:cNvSpPr>
          <p:nvPr>
            <p:ph type="title"/>
          </p:nvPr>
        </p:nvSpPr>
        <p:spPr/>
        <p:txBody>
          <a:bodyPr/>
          <a:lstStyle/>
          <a:p>
            <a:r>
              <a:rPr lang="en-US"/>
              <a:t>Specification Properties to Check</a:t>
            </a:r>
          </a:p>
        </p:txBody>
      </p:sp>
      <p:sp>
        <p:nvSpPr>
          <p:cNvPr id="3" name="Content Placeholder 2">
            <a:extLst>
              <a:ext uri="{FF2B5EF4-FFF2-40B4-BE49-F238E27FC236}">
                <a16:creationId xmlns:a16="http://schemas.microsoft.com/office/drawing/2014/main" id="{B07D7865-2119-7894-9ED2-1853DF54EB1F}"/>
              </a:ext>
            </a:extLst>
          </p:cNvPr>
          <p:cNvSpPr>
            <a:spLocks noGrp="1"/>
          </p:cNvSpPr>
          <p:nvPr>
            <p:ph idx="1"/>
          </p:nvPr>
        </p:nvSpPr>
        <p:spPr>
          <a:xfrm>
            <a:off x="838199" y="1825624"/>
            <a:ext cx="11024937" cy="5032375"/>
          </a:xfrm>
        </p:spPr>
        <p:txBody>
          <a:bodyPr>
            <a:normAutofit/>
          </a:bodyPr>
          <a:lstStyle/>
          <a:p>
            <a:r>
              <a:rPr lang="en-US" b="1"/>
              <a:t>Liveness</a:t>
            </a:r>
            <a:r>
              <a:rPr lang="en-US"/>
              <a:t> – Proposition ensuring states that should occur.</a:t>
            </a:r>
          </a:p>
          <a:p>
            <a:pPr lvl="1"/>
            <a:r>
              <a:rPr lang="en-US" sz="2800" b="1"/>
              <a:t>Termination</a:t>
            </a:r>
            <a:r>
              <a:rPr lang="en-US" sz="2800"/>
              <a:t> – Liveness proposition ensuring end state is reached. </a:t>
            </a:r>
          </a:p>
          <a:p>
            <a:pPr lvl="1"/>
            <a:r>
              <a:rPr lang="en-US" sz="2800" b="1"/>
              <a:t>Weak Fairness</a:t>
            </a:r>
            <a:r>
              <a:rPr lang="en-US" sz="2800"/>
              <a:t> – Liveness proposition ensuring continuously enabled  </a:t>
            </a:r>
            <a:br>
              <a:rPr lang="en-US" sz="2800"/>
            </a:br>
            <a:r>
              <a:rPr lang="en-US" sz="2800"/>
              <a:t>                             action occurs. </a:t>
            </a:r>
          </a:p>
          <a:p>
            <a:pPr lvl="1"/>
            <a:r>
              <a:rPr lang="en-US" sz="2800" b="1"/>
              <a:t>Strong Fairness </a:t>
            </a:r>
            <a:r>
              <a:rPr lang="en-US" sz="2800"/>
              <a:t>– Liveness proposition ensuring continually enabled </a:t>
            </a:r>
            <a:br>
              <a:rPr lang="en-US" sz="2800"/>
            </a:br>
            <a:r>
              <a:rPr lang="en-US" sz="2800"/>
              <a:t>                               action occurs. </a:t>
            </a:r>
          </a:p>
          <a:p>
            <a:pPr marL="0" indent="0" algn="ctr">
              <a:buNone/>
            </a:pPr>
            <a:endParaRPr lang="en-US" b="1">
              <a:solidFill>
                <a:schemeClr val="accent6"/>
              </a:solidFill>
            </a:endParaRPr>
          </a:p>
          <a:p>
            <a:pPr marL="0" indent="0" algn="ctr">
              <a:buNone/>
            </a:pPr>
            <a:endParaRPr lang="en-US" b="1">
              <a:solidFill>
                <a:schemeClr val="accent6"/>
              </a:solidFill>
            </a:endParaRPr>
          </a:p>
          <a:p>
            <a:pPr marL="0" indent="0">
              <a:buNone/>
            </a:pPr>
            <a:endParaRPr lang="en-US" sz="3200"/>
          </a:p>
          <a:p>
            <a:pPr marL="457200" lvl="1" indent="0">
              <a:buNone/>
            </a:pPr>
            <a:endParaRPr lang="en-US" sz="2800"/>
          </a:p>
        </p:txBody>
      </p:sp>
    </p:spTree>
    <p:extLst>
      <p:ext uri="{BB962C8B-B14F-4D97-AF65-F5344CB8AC3E}">
        <p14:creationId xmlns:p14="http://schemas.microsoft.com/office/powerpoint/2010/main" val="18331199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23B5-8E24-D5FE-F165-CCF347CC96FD}"/>
              </a:ext>
            </a:extLst>
          </p:cNvPr>
          <p:cNvSpPr>
            <a:spLocks noGrp="1"/>
          </p:cNvSpPr>
          <p:nvPr>
            <p:ph type="title"/>
          </p:nvPr>
        </p:nvSpPr>
        <p:spPr/>
        <p:txBody>
          <a:bodyPr/>
          <a:lstStyle/>
          <a:p>
            <a:r>
              <a:rPr lang="en-US"/>
              <a:t>Specification Properties to Check</a:t>
            </a:r>
          </a:p>
        </p:txBody>
      </p:sp>
      <p:sp>
        <p:nvSpPr>
          <p:cNvPr id="3" name="Content Placeholder 2">
            <a:extLst>
              <a:ext uri="{FF2B5EF4-FFF2-40B4-BE49-F238E27FC236}">
                <a16:creationId xmlns:a16="http://schemas.microsoft.com/office/drawing/2014/main" id="{B07D7865-2119-7894-9ED2-1853DF54EB1F}"/>
              </a:ext>
            </a:extLst>
          </p:cNvPr>
          <p:cNvSpPr>
            <a:spLocks noGrp="1"/>
          </p:cNvSpPr>
          <p:nvPr>
            <p:ph idx="1"/>
          </p:nvPr>
        </p:nvSpPr>
        <p:spPr>
          <a:xfrm>
            <a:off x="838199" y="1825624"/>
            <a:ext cx="11024937" cy="5032375"/>
          </a:xfrm>
        </p:spPr>
        <p:txBody>
          <a:bodyPr>
            <a:normAutofit/>
          </a:bodyPr>
          <a:lstStyle/>
          <a:p>
            <a:r>
              <a:rPr lang="en-US" b="1"/>
              <a:t>Liveness</a:t>
            </a:r>
            <a:r>
              <a:rPr lang="en-US"/>
              <a:t> – Proposition ensuring states that should occur.</a:t>
            </a:r>
          </a:p>
          <a:p>
            <a:pPr lvl="1"/>
            <a:r>
              <a:rPr lang="en-US" sz="2800" b="1">
                <a:solidFill>
                  <a:srgbClr val="FF0000"/>
                </a:solidFill>
              </a:rPr>
              <a:t>Termination</a:t>
            </a:r>
            <a:r>
              <a:rPr lang="en-US" sz="2800">
                <a:solidFill>
                  <a:srgbClr val="FF0000"/>
                </a:solidFill>
              </a:rPr>
              <a:t> – Liveness proposition ensuring end state is reached.</a:t>
            </a:r>
            <a:r>
              <a:rPr lang="en-US" sz="2800"/>
              <a:t> </a:t>
            </a:r>
          </a:p>
          <a:p>
            <a:pPr lvl="1"/>
            <a:r>
              <a:rPr lang="en-US" sz="2800" b="1"/>
              <a:t>Weak Fairness</a:t>
            </a:r>
            <a:r>
              <a:rPr lang="en-US" sz="2800"/>
              <a:t> – Liveness proposition ensuring continuously enabled  </a:t>
            </a:r>
            <a:br>
              <a:rPr lang="en-US" sz="2800"/>
            </a:br>
            <a:r>
              <a:rPr lang="en-US" sz="2800"/>
              <a:t>                             action occurs. </a:t>
            </a:r>
          </a:p>
          <a:p>
            <a:pPr lvl="1"/>
            <a:r>
              <a:rPr lang="en-US" sz="2800" b="1"/>
              <a:t>Strong Fairness </a:t>
            </a:r>
            <a:r>
              <a:rPr lang="en-US" sz="2800"/>
              <a:t>– Liveness proposition ensuring continually enabled </a:t>
            </a:r>
            <a:br>
              <a:rPr lang="en-US" sz="2800"/>
            </a:br>
            <a:r>
              <a:rPr lang="en-US" sz="2800"/>
              <a:t>                               action occurs. </a:t>
            </a:r>
          </a:p>
          <a:p>
            <a:pPr marL="0" indent="0" algn="ctr">
              <a:buNone/>
            </a:pPr>
            <a:endParaRPr lang="en-US" b="1">
              <a:solidFill>
                <a:schemeClr val="accent6"/>
              </a:solidFill>
            </a:endParaRPr>
          </a:p>
          <a:p>
            <a:pPr marL="0" indent="0" algn="ctr">
              <a:buNone/>
            </a:pPr>
            <a:r>
              <a:rPr lang="en-US" b="1">
                <a:solidFill>
                  <a:schemeClr val="accent6"/>
                </a:solidFill>
              </a:rPr>
              <a:t>Violations of Termination</a:t>
            </a:r>
          </a:p>
          <a:p>
            <a:pPr marL="0" indent="0" algn="ctr">
              <a:buNone/>
            </a:pPr>
            <a:r>
              <a:rPr lang="en-US" b="1">
                <a:solidFill>
                  <a:schemeClr val="accent6"/>
                </a:solidFill>
              </a:rPr>
              <a:t>Distributed system crashes or begins an infinite loop</a:t>
            </a:r>
          </a:p>
          <a:p>
            <a:pPr marL="0" indent="0" algn="ctr">
              <a:buNone/>
            </a:pPr>
            <a:endParaRPr lang="en-US" b="1">
              <a:solidFill>
                <a:schemeClr val="accent6"/>
              </a:solidFill>
            </a:endParaRPr>
          </a:p>
          <a:p>
            <a:pPr marL="0" indent="0" algn="ctr">
              <a:buNone/>
            </a:pPr>
            <a:endParaRPr lang="en-US" b="1">
              <a:solidFill>
                <a:schemeClr val="accent6"/>
              </a:solidFill>
            </a:endParaRPr>
          </a:p>
          <a:p>
            <a:pPr marL="0" indent="0">
              <a:buNone/>
            </a:pPr>
            <a:endParaRPr lang="en-US" sz="3200"/>
          </a:p>
          <a:p>
            <a:pPr marL="457200" lvl="1" indent="0">
              <a:buNone/>
            </a:pPr>
            <a:endParaRPr lang="en-US" sz="2800"/>
          </a:p>
        </p:txBody>
      </p:sp>
    </p:spTree>
    <p:extLst>
      <p:ext uri="{BB962C8B-B14F-4D97-AF65-F5344CB8AC3E}">
        <p14:creationId xmlns:p14="http://schemas.microsoft.com/office/powerpoint/2010/main" val="16143041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23B5-8E24-D5FE-F165-CCF347CC96FD}"/>
              </a:ext>
            </a:extLst>
          </p:cNvPr>
          <p:cNvSpPr>
            <a:spLocks noGrp="1"/>
          </p:cNvSpPr>
          <p:nvPr>
            <p:ph type="title"/>
          </p:nvPr>
        </p:nvSpPr>
        <p:spPr/>
        <p:txBody>
          <a:bodyPr/>
          <a:lstStyle/>
          <a:p>
            <a:r>
              <a:rPr lang="en-US"/>
              <a:t>Specification Properties to Check</a:t>
            </a:r>
          </a:p>
        </p:txBody>
      </p:sp>
      <p:sp>
        <p:nvSpPr>
          <p:cNvPr id="3" name="Content Placeholder 2">
            <a:extLst>
              <a:ext uri="{FF2B5EF4-FFF2-40B4-BE49-F238E27FC236}">
                <a16:creationId xmlns:a16="http://schemas.microsoft.com/office/drawing/2014/main" id="{B07D7865-2119-7894-9ED2-1853DF54EB1F}"/>
              </a:ext>
            </a:extLst>
          </p:cNvPr>
          <p:cNvSpPr>
            <a:spLocks noGrp="1"/>
          </p:cNvSpPr>
          <p:nvPr>
            <p:ph idx="1"/>
          </p:nvPr>
        </p:nvSpPr>
        <p:spPr>
          <a:xfrm>
            <a:off x="838199" y="1825624"/>
            <a:ext cx="11024937" cy="5032375"/>
          </a:xfrm>
        </p:spPr>
        <p:txBody>
          <a:bodyPr>
            <a:normAutofit/>
          </a:bodyPr>
          <a:lstStyle/>
          <a:p>
            <a:r>
              <a:rPr lang="en-US" b="1"/>
              <a:t>Liveness</a:t>
            </a:r>
            <a:r>
              <a:rPr lang="en-US"/>
              <a:t> – Proposition ensuring states that should occur.</a:t>
            </a:r>
          </a:p>
          <a:p>
            <a:pPr lvl="1"/>
            <a:r>
              <a:rPr lang="en-US" sz="2800" b="1"/>
              <a:t>Termination</a:t>
            </a:r>
            <a:r>
              <a:rPr lang="en-US" sz="2800"/>
              <a:t> – Liveness proposition ensuring end state is reached. </a:t>
            </a:r>
          </a:p>
          <a:p>
            <a:pPr lvl="1"/>
            <a:r>
              <a:rPr lang="en-US" sz="2800" b="1">
                <a:solidFill>
                  <a:srgbClr val="FF0000"/>
                </a:solidFill>
              </a:rPr>
              <a:t>Weak Fairness</a:t>
            </a:r>
            <a:r>
              <a:rPr lang="en-US" sz="2800">
                <a:solidFill>
                  <a:srgbClr val="FF0000"/>
                </a:solidFill>
              </a:rPr>
              <a:t> – Liveness proposition ensuring continuously enabled  </a:t>
            </a:r>
            <a:br>
              <a:rPr lang="en-US" sz="2800">
                <a:solidFill>
                  <a:srgbClr val="FF0000"/>
                </a:solidFill>
              </a:rPr>
            </a:br>
            <a:r>
              <a:rPr lang="en-US" sz="2800">
                <a:solidFill>
                  <a:srgbClr val="FF0000"/>
                </a:solidFill>
              </a:rPr>
              <a:t>                             action occurs. </a:t>
            </a:r>
          </a:p>
          <a:p>
            <a:pPr lvl="1"/>
            <a:r>
              <a:rPr lang="en-US" sz="2800" b="1"/>
              <a:t>Strong Fairness </a:t>
            </a:r>
            <a:r>
              <a:rPr lang="en-US" sz="2800"/>
              <a:t>– Liveness proposition ensuring continually enabled </a:t>
            </a:r>
            <a:br>
              <a:rPr lang="en-US" sz="2800"/>
            </a:br>
            <a:r>
              <a:rPr lang="en-US" sz="2800"/>
              <a:t>                               action occurs. </a:t>
            </a:r>
          </a:p>
          <a:p>
            <a:pPr marL="0" indent="0" algn="ctr">
              <a:buNone/>
            </a:pPr>
            <a:endParaRPr lang="en-US" b="1">
              <a:solidFill>
                <a:schemeClr val="accent6"/>
              </a:solidFill>
            </a:endParaRPr>
          </a:p>
          <a:p>
            <a:pPr marL="0" indent="0" algn="ctr">
              <a:buNone/>
            </a:pPr>
            <a:r>
              <a:rPr lang="en-US" b="1">
                <a:solidFill>
                  <a:schemeClr val="accent6"/>
                </a:solidFill>
              </a:rPr>
              <a:t>If you visit a museum repeatedly then it’s fair </a:t>
            </a:r>
            <a:br>
              <a:rPr lang="en-US" b="1">
                <a:solidFill>
                  <a:schemeClr val="accent6"/>
                </a:solidFill>
              </a:rPr>
            </a:br>
            <a:r>
              <a:rPr lang="en-US" b="1">
                <a:solidFill>
                  <a:schemeClr val="accent6"/>
                </a:solidFill>
              </a:rPr>
              <a:t>that you make a donation</a:t>
            </a:r>
          </a:p>
          <a:p>
            <a:pPr marL="0" indent="0" algn="ctr">
              <a:buNone/>
            </a:pPr>
            <a:br>
              <a:rPr lang="en-US" b="1">
                <a:solidFill>
                  <a:schemeClr val="accent6"/>
                </a:solidFill>
              </a:rPr>
            </a:br>
            <a:r>
              <a:rPr lang="en-US" b="1">
                <a:solidFill>
                  <a:schemeClr val="accent6"/>
                </a:solidFill>
              </a:rPr>
              <a:t>FGp </a:t>
            </a:r>
            <a:r>
              <a:rPr lang="en-US" b="1">
                <a:solidFill>
                  <a:schemeClr val="accent6"/>
                </a:solidFill>
                <a:sym typeface="Wingdings" pitchFamily="2" charset="2"/>
              </a:rPr>
              <a:t> Fq </a:t>
            </a:r>
            <a:endParaRPr lang="en-US" b="1">
              <a:solidFill>
                <a:schemeClr val="accent6"/>
              </a:solidFill>
            </a:endParaRPr>
          </a:p>
          <a:p>
            <a:pPr marL="0" indent="0" algn="ctr">
              <a:buNone/>
            </a:pPr>
            <a:endParaRPr lang="en-US" b="1">
              <a:solidFill>
                <a:schemeClr val="accent6"/>
              </a:solidFill>
            </a:endParaRPr>
          </a:p>
          <a:p>
            <a:pPr marL="0" indent="0" algn="ctr">
              <a:buNone/>
            </a:pPr>
            <a:endParaRPr lang="en-US" b="1">
              <a:solidFill>
                <a:schemeClr val="accent6"/>
              </a:solidFill>
            </a:endParaRPr>
          </a:p>
          <a:p>
            <a:pPr marL="0" indent="0">
              <a:buNone/>
            </a:pPr>
            <a:endParaRPr lang="en-US" sz="3200"/>
          </a:p>
          <a:p>
            <a:pPr marL="457200" lvl="1" indent="0">
              <a:buNone/>
            </a:pPr>
            <a:endParaRPr lang="en-US" sz="2800"/>
          </a:p>
        </p:txBody>
      </p:sp>
    </p:spTree>
    <p:extLst>
      <p:ext uri="{BB962C8B-B14F-4D97-AF65-F5344CB8AC3E}">
        <p14:creationId xmlns:p14="http://schemas.microsoft.com/office/powerpoint/2010/main" val="1830902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SPARQL Protocol</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Unlike other query languages, SPARQL is designed with a protocol that enables it to natively query over HTTP requests </a:t>
            </a:r>
          </a:p>
          <a:p>
            <a:endParaRPr lang="en-US"/>
          </a:p>
          <a:p>
            <a:r>
              <a:rPr lang="en-US"/>
              <a:t>What this means is that data exposed by SPARQL on </a:t>
            </a:r>
            <a:r>
              <a:rPr lang="en-US" i="1"/>
              <a:t>any</a:t>
            </a:r>
            <a:r>
              <a:rPr lang="en-US"/>
              <a:t> server can be queried by any SPARQL client </a:t>
            </a:r>
          </a:p>
          <a:p>
            <a:endParaRPr lang="en-US"/>
          </a:p>
          <a:p>
            <a:r>
              <a:rPr lang="en-US"/>
              <a:t>In contrast, query languages like SQL can only be queried locally</a:t>
            </a:r>
          </a:p>
          <a:p>
            <a:endParaRPr lang="en-US"/>
          </a:p>
          <a:p>
            <a:r>
              <a:rPr lang="en-US"/>
              <a:t>SPARQL allows, for example, combining data from many different sources, dynamically</a:t>
            </a:r>
          </a:p>
          <a:p>
            <a:pPr marL="0" indent="0">
              <a:buNone/>
            </a:pPr>
            <a:endParaRPr lang="en-US"/>
          </a:p>
        </p:txBody>
      </p:sp>
    </p:spTree>
    <p:extLst>
      <p:ext uri="{BB962C8B-B14F-4D97-AF65-F5344CB8AC3E}">
        <p14:creationId xmlns:p14="http://schemas.microsoft.com/office/powerpoint/2010/main" val="1587593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23B5-8E24-D5FE-F165-CCF347CC96FD}"/>
              </a:ext>
            </a:extLst>
          </p:cNvPr>
          <p:cNvSpPr>
            <a:spLocks noGrp="1"/>
          </p:cNvSpPr>
          <p:nvPr>
            <p:ph type="title"/>
          </p:nvPr>
        </p:nvSpPr>
        <p:spPr/>
        <p:txBody>
          <a:bodyPr/>
          <a:lstStyle/>
          <a:p>
            <a:r>
              <a:rPr lang="en-US"/>
              <a:t>Specification Properties to Check</a:t>
            </a:r>
          </a:p>
        </p:txBody>
      </p:sp>
      <p:sp>
        <p:nvSpPr>
          <p:cNvPr id="3" name="Content Placeholder 2">
            <a:extLst>
              <a:ext uri="{FF2B5EF4-FFF2-40B4-BE49-F238E27FC236}">
                <a16:creationId xmlns:a16="http://schemas.microsoft.com/office/drawing/2014/main" id="{B07D7865-2119-7894-9ED2-1853DF54EB1F}"/>
              </a:ext>
            </a:extLst>
          </p:cNvPr>
          <p:cNvSpPr>
            <a:spLocks noGrp="1"/>
          </p:cNvSpPr>
          <p:nvPr>
            <p:ph idx="1"/>
          </p:nvPr>
        </p:nvSpPr>
        <p:spPr>
          <a:xfrm>
            <a:off x="838199" y="1825624"/>
            <a:ext cx="11024937" cy="5032375"/>
          </a:xfrm>
        </p:spPr>
        <p:txBody>
          <a:bodyPr>
            <a:normAutofit/>
          </a:bodyPr>
          <a:lstStyle/>
          <a:p>
            <a:r>
              <a:rPr lang="en-US" b="1"/>
              <a:t>Liveness</a:t>
            </a:r>
            <a:r>
              <a:rPr lang="en-US"/>
              <a:t> – Proposition ensuring states that should occur.</a:t>
            </a:r>
          </a:p>
          <a:p>
            <a:pPr lvl="1"/>
            <a:r>
              <a:rPr lang="en-US" sz="2800" b="1"/>
              <a:t>Termination</a:t>
            </a:r>
            <a:r>
              <a:rPr lang="en-US" sz="2800"/>
              <a:t> – Liveness proposition ensuring end state is reached. </a:t>
            </a:r>
          </a:p>
          <a:p>
            <a:pPr lvl="1"/>
            <a:r>
              <a:rPr lang="en-US" sz="2800" b="1"/>
              <a:t>Weak Fairness</a:t>
            </a:r>
            <a:r>
              <a:rPr lang="en-US" sz="2800"/>
              <a:t> – Liveness proposition ensuring continuously enabled  </a:t>
            </a:r>
            <a:br>
              <a:rPr lang="en-US" sz="2800"/>
            </a:br>
            <a:r>
              <a:rPr lang="en-US" sz="2800"/>
              <a:t>                             action occurs. </a:t>
            </a:r>
          </a:p>
          <a:p>
            <a:pPr lvl="1"/>
            <a:r>
              <a:rPr lang="en-US" sz="2800" b="1">
                <a:solidFill>
                  <a:srgbClr val="FF0000"/>
                </a:solidFill>
              </a:rPr>
              <a:t>Strong Fairness </a:t>
            </a:r>
            <a:r>
              <a:rPr lang="en-US" sz="2800">
                <a:solidFill>
                  <a:srgbClr val="FF0000"/>
                </a:solidFill>
              </a:rPr>
              <a:t>– Liveness proposition ensuring continually enabled </a:t>
            </a:r>
            <a:br>
              <a:rPr lang="en-US" sz="2800">
                <a:solidFill>
                  <a:srgbClr val="FF0000"/>
                </a:solidFill>
              </a:rPr>
            </a:br>
            <a:r>
              <a:rPr lang="en-US" sz="2800">
                <a:solidFill>
                  <a:srgbClr val="FF0000"/>
                </a:solidFill>
              </a:rPr>
              <a:t>                               action occurs. </a:t>
            </a:r>
          </a:p>
          <a:p>
            <a:pPr marL="0" indent="0" algn="ctr">
              <a:buNone/>
            </a:pPr>
            <a:endParaRPr lang="en-US" b="1">
              <a:solidFill>
                <a:schemeClr val="accent6"/>
              </a:solidFill>
            </a:endParaRPr>
          </a:p>
          <a:p>
            <a:pPr marL="0" indent="0" algn="ctr">
              <a:buNone/>
            </a:pPr>
            <a:r>
              <a:rPr lang="en-US" b="1">
                <a:solidFill>
                  <a:schemeClr val="accent6"/>
                </a:solidFill>
              </a:rPr>
              <a:t>If you’ve been occupying a table for an hour</a:t>
            </a:r>
            <a:br>
              <a:rPr lang="en-US" b="1">
                <a:solidFill>
                  <a:schemeClr val="accent6"/>
                </a:solidFill>
              </a:rPr>
            </a:br>
            <a:r>
              <a:rPr lang="en-US" b="1">
                <a:solidFill>
                  <a:schemeClr val="accent6"/>
                </a:solidFill>
              </a:rPr>
              <a:t>then you must order food. </a:t>
            </a:r>
            <a:br>
              <a:rPr lang="en-US" b="1">
                <a:solidFill>
                  <a:schemeClr val="accent6"/>
                </a:solidFill>
              </a:rPr>
            </a:br>
            <a:br>
              <a:rPr lang="en-US" b="1">
                <a:solidFill>
                  <a:schemeClr val="accent6"/>
                </a:solidFill>
              </a:rPr>
            </a:br>
            <a:r>
              <a:rPr lang="en-US" b="1">
                <a:solidFill>
                  <a:schemeClr val="accent6"/>
                </a:solidFill>
              </a:rPr>
              <a:t>GFp </a:t>
            </a:r>
            <a:r>
              <a:rPr lang="en-US" b="1">
                <a:solidFill>
                  <a:schemeClr val="accent6"/>
                </a:solidFill>
                <a:sym typeface="Wingdings" pitchFamily="2" charset="2"/>
              </a:rPr>
              <a:t> Fq</a:t>
            </a:r>
            <a:endParaRPr lang="en-US" b="1">
              <a:solidFill>
                <a:schemeClr val="accent6"/>
              </a:solidFill>
            </a:endParaRPr>
          </a:p>
          <a:p>
            <a:pPr marL="0" indent="0" algn="ctr">
              <a:buNone/>
            </a:pPr>
            <a:endParaRPr lang="en-US" b="1">
              <a:solidFill>
                <a:schemeClr val="accent6"/>
              </a:solidFill>
            </a:endParaRPr>
          </a:p>
          <a:p>
            <a:pPr marL="0" indent="0" algn="ctr">
              <a:buNone/>
            </a:pPr>
            <a:endParaRPr lang="en-US" b="1">
              <a:solidFill>
                <a:schemeClr val="accent6"/>
              </a:solidFill>
            </a:endParaRPr>
          </a:p>
          <a:p>
            <a:pPr marL="0" indent="0">
              <a:buNone/>
            </a:pPr>
            <a:endParaRPr lang="en-US" sz="3200"/>
          </a:p>
          <a:p>
            <a:pPr marL="457200" lvl="1" indent="0">
              <a:buNone/>
            </a:pPr>
            <a:endParaRPr lang="en-US" sz="2800"/>
          </a:p>
        </p:txBody>
      </p:sp>
    </p:spTree>
    <p:extLst>
      <p:ext uri="{BB962C8B-B14F-4D97-AF65-F5344CB8AC3E}">
        <p14:creationId xmlns:p14="http://schemas.microsoft.com/office/powerpoint/2010/main" val="13545275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1CC1-0B35-05E4-CDB9-8CF3840A2479}"/>
              </a:ext>
            </a:extLst>
          </p:cNvPr>
          <p:cNvSpPr>
            <a:spLocks noGrp="1"/>
          </p:cNvSpPr>
          <p:nvPr>
            <p:ph type="title"/>
          </p:nvPr>
        </p:nvSpPr>
        <p:spPr/>
        <p:txBody>
          <a:bodyPr/>
          <a:lstStyle/>
          <a:p>
            <a:r>
              <a:rPr lang="en-US"/>
              <a:t>Traffic Light</a:t>
            </a:r>
          </a:p>
        </p:txBody>
      </p:sp>
      <p:sp>
        <p:nvSpPr>
          <p:cNvPr id="3" name="Content Placeholder 2">
            <a:extLst>
              <a:ext uri="{FF2B5EF4-FFF2-40B4-BE49-F238E27FC236}">
                <a16:creationId xmlns:a16="http://schemas.microsoft.com/office/drawing/2014/main" id="{FB8F7AEB-0241-92B0-9232-4B2AB8EAD912}"/>
              </a:ext>
            </a:extLst>
          </p:cNvPr>
          <p:cNvSpPr>
            <a:spLocks noGrp="1"/>
          </p:cNvSpPr>
          <p:nvPr>
            <p:ph idx="1"/>
          </p:nvPr>
        </p:nvSpPr>
        <p:spPr/>
        <p:txBody>
          <a:bodyPr/>
          <a:lstStyle/>
          <a:p>
            <a:pPr marL="0" indent="0">
              <a:buNone/>
            </a:pPr>
            <a:r>
              <a:rPr lang="en-US"/>
              <a:t>Suppose we are tasked with specifying a </a:t>
            </a:r>
            <a:br>
              <a:rPr lang="en-US"/>
            </a:br>
            <a:r>
              <a:rPr lang="en-US"/>
              <a:t>car waiting at, then driving through, a </a:t>
            </a:r>
            <a:br>
              <a:rPr lang="en-US"/>
            </a:br>
            <a:r>
              <a:rPr lang="en-US"/>
              <a:t>traffic light. Assume there are only two </a:t>
            </a:r>
            <a:br>
              <a:rPr lang="en-US"/>
            </a:br>
            <a:r>
              <a:rPr lang="en-US"/>
              <a:t>processes in the system:</a:t>
            </a:r>
            <a:br>
              <a:rPr lang="en-US"/>
            </a:br>
            <a:endParaRPr lang="en-US"/>
          </a:p>
          <a:p>
            <a:pPr lvl="1"/>
            <a:r>
              <a:rPr lang="en-US" sz="2800"/>
              <a:t>The traffic light cycles through </a:t>
            </a:r>
            <a:br>
              <a:rPr lang="en-US" sz="2800"/>
            </a:br>
            <a:r>
              <a:rPr lang="en-US" sz="2800"/>
              <a:t>red, yellow, and green.</a:t>
            </a:r>
          </a:p>
          <a:p>
            <a:pPr lvl="1"/>
            <a:r>
              <a:rPr lang="en-US" sz="2800"/>
              <a:t>A car waits until the light is </a:t>
            </a:r>
            <a:br>
              <a:rPr lang="en-US" sz="2800"/>
            </a:br>
            <a:r>
              <a:rPr lang="en-US" sz="2800"/>
              <a:t>green before driving.</a:t>
            </a:r>
          </a:p>
        </p:txBody>
      </p:sp>
      <p:pic>
        <p:nvPicPr>
          <p:cNvPr id="5" name="Picture 4" descr="A traffic light with a green light&#10;&#10;Description automatically generated with medium confidence">
            <a:extLst>
              <a:ext uri="{FF2B5EF4-FFF2-40B4-BE49-F238E27FC236}">
                <a16:creationId xmlns:a16="http://schemas.microsoft.com/office/drawing/2014/main" id="{EB70DDC4-2A06-6CBB-502C-2F57FCE5C7F8}"/>
              </a:ext>
            </a:extLst>
          </p:cNvPr>
          <p:cNvPicPr>
            <a:picLocks noChangeAspect="1"/>
          </p:cNvPicPr>
          <p:nvPr/>
        </p:nvPicPr>
        <p:blipFill>
          <a:blip r:embed="rId2">
            <a:alphaModFix amt="85000"/>
          </a:blip>
          <a:stretch>
            <a:fillRect/>
          </a:stretch>
        </p:blipFill>
        <p:spPr>
          <a:xfrm>
            <a:off x="6916692" y="1469877"/>
            <a:ext cx="4813834" cy="4114612"/>
          </a:xfrm>
          <a:prstGeom prst="rect">
            <a:avLst/>
          </a:prstGeom>
        </p:spPr>
      </p:pic>
    </p:spTree>
    <p:extLst>
      <p:ext uri="{BB962C8B-B14F-4D97-AF65-F5344CB8AC3E}">
        <p14:creationId xmlns:p14="http://schemas.microsoft.com/office/powerpoint/2010/main" val="10167030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FB43-4479-3822-62F0-524A4D02A37C}"/>
              </a:ext>
            </a:extLst>
          </p:cNvPr>
          <p:cNvSpPr>
            <a:spLocks noGrp="1"/>
          </p:cNvSpPr>
          <p:nvPr>
            <p:ph type="title"/>
          </p:nvPr>
        </p:nvSpPr>
        <p:spPr/>
        <p:txBody>
          <a:bodyPr/>
          <a:lstStyle/>
          <a:p>
            <a:r>
              <a:rPr lang="en-US"/>
              <a:t>NextColor</a:t>
            </a:r>
          </a:p>
        </p:txBody>
      </p:sp>
      <p:sp>
        <p:nvSpPr>
          <p:cNvPr id="3" name="Content Placeholder 2">
            <a:extLst>
              <a:ext uri="{FF2B5EF4-FFF2-40B4-BE49-F238E27FC236}">
                <a16:creationId xmlns:a16="http://schemas.microsoft.com/office/drawing/2014/main" id="{A689638C-8695-E9AC-EF2A-0F6D3F0EAF96}"/>
              </a:ext>
            </a:extLst>
          </p:cNvPr>
          <p:cNvSpPr>
            <a:spLocks noGrp="1"/>
          </p:cNvSpPr>
          <p:nvPr>
            <p:ph idx="1"/>
          </p:nvPr>
        </p:nvSpPr>
        <p:spPr>
          <a:xfrm>
            <a:off x="838200" y="1825624"/>
            <a:ext cx="10515600" cy="4800643"/>
          </a:xfrm>
          <a:solidFill>
            <a:schemeClr val="tx1"/>
          </a:solidFill>
          <a:ln>
            <a:solidFill>
              <a:schemeClr val="accent4">
                <a:lumMod val="50000"/>
              </a:schemeClr>
            </a:solidFill>
          </a:ln>
        </p:spPr>
        <p:txBody>
          <a:bodyPr>
            <a:normAutofit fontScale="77500" lnSpcReduction="20000"/>
          </a:bodyPr>
          <a:lstStyle/>
          <a:p>
            <a:pPr marL="0" indent="0">
              <a:buNone/>
            </a:pPr>
            <a:endParaRPr lang="en-US" b="1">
              <a:solidFill>
                <a:srgbClr val="4EC9B0"/>
              </a:solidFill>
              <a:effectLst/>
            </a:endParaRPr>
          </a:p>
          <a:p>
            <a:pPr marL="0" indent="0">
              <a:buNone/>
            </a:pPr>
            <a:r>
              <a:rPr lang="en-US" b="1">
                <a:solidFill>
                  <a:srgbClr val="4EC9B0"/>
                </a:solidFill>
                <a:effectLst/>
              </a:rPr>
              <a:t>Color</a:t>
            </a:r>
            <a:r>
              <a:rPr lang="en-US" b="1">
                <a:solidFill>
                  <a:srgbClr val="CCCCCC"/>
                </a:solidFill>
                <a:effectLst/>
              </a:rPr>
              <a:t> == {</a:t>
            </a:r>
            <a:r>
              <a:rPr lang="en-US" b="1">
                <a:solidFill>
                  <a:srgbClr val="CE9178"/>
                </a:solidFill>
                <a:effectLst/>
              </a:rPr>
              <a:t>"red"</a:t>
            </a:r>
            <a:r>
              <a:rPr lang="en-US" b="1">
                <a:solidFill>
                  <a:srgbClr val="CCCCCC"/>
                </a:solidFill>
                <a:effectLst/>
              </a:rPr>
              <a:t>, </a:t>
            </a:r>
            <a:r>
              <a:rPr lang="en-US" b="1">
                <a:solidFill>
                  <a:srgbClr val="CE9178"/>
                </a:solidFill>
                <a:effectLst/>
              </a:rPr>
              <a:t>"yellow"</a:t>
            </a:r>
            <a:r>
              <a:rPr lang="en-US" b="1">
                <a:solidFill>
                  <a:srgbClr val="CCCCCC"/>
                </a:solidFill>
                <a:effectLst/>
              </a:rPr>
              <a:t>, </a:t>
            </a:r>
            <a:r>
              <a:rPr lang="en-US" b="1">
                <a:solidFill>
                  <a:srgbClr val="CE9178"/>
                </a:solidFill>
                <a:effectLst/>
              </a:rPr>
              <a:t>"green"</a:t>
            </a:r>
            <a:r>
              <a:rPr lang="en-US" b="1">
                <a:solidFill>
                  <a:srgbClr val="CCCCCC"/>
                </a:solidFill>
                <a:effectLst/>
              </a:rPr>
              <a:t>}</a:t>
            </a:r>
          </a:p>
          <a:p>
            <a:pPr marL="0" indent="0">
              <a:buNone/>
            </a:pPr>
            <a:r>
              <a:rPr lang="en-US" b="1">
                <a:solidFill>
                  <a:srgbClr val="6A9955"/>
                </a:solidFill>
                <a:effectLst/>
              </a:rPr>
              <a:t>     (* The set of available traffic light colors *)</a:t>
            </a:r>
            <a:endParaRPr lang="en-US" b="1">
              <a:solidFill>
                <a:srgbClr val="CCCCCC"/>
              </a:solidFill>
              <a:effectLst/>
            </a:endParaRPr>
          </a:p>
          <a:p>
            <a:pPr marL="0" indent="0">
              <a:buNone/>
            </a:pPr>
            <a:br>
              <a:rPr lang="en-US" b="1">
                <a:solidFill>
                  <a:srgbClr val="CCCCCC"/>
                </a:solidFill>
                <a:effectLst/>
              </a:rPr>
            </a:br>
            <a:r>
              <a:rPr lang="en-US" b="1">
                <a:solidFill>
                  <a:srgbClr val="DCDCAA"/>
                </a:solidFill>
                <a:effectLst/>
              </a:rPr>
              <a:t>NextColor</a:t>
            </a:r>
            <a:r>
              <a:rPr lang="en-US" b="1">
                <a:solidFill>
                  <a:srgbClr val="CCCCCC"/>
                </a:solidFill>
                <a:effectLst/>
              </a:rPr>
              <a:t>(c) == </a:t>
            </a:r>
            <a:r>
              <a:rPr lang="en-US" b="1">
                <a:solidFill>
                  <a:srgbClr val="C586C0"/>
                </a:solidFill>
                <a:effectLst/>
              </a:rPr>
              <a:t>CASE</a:t>
            </a:r>
            <a:r>
              <a:rPr lang="en-US" b="1">
                <a:solidFill>
                  <a:srgbClr val="CCCCCC"/>
                </a:solidFill>
                <a:effectLst/>
              </a:rPr>
              <a:t> c = </a:t>
            </a:r>
            <a:r>
              <a:rPr lang="en-US" b="1">
                <a:solidFill>
                  <a:srgbClr val="CE9178"/>
                </a:solidFill>
                <a:effectLst/>
              </a:rPr>
              <a:t>"red"</a:t>
            </a:r>
            <a:r>
              <a:rPr lang="en-US" b="1">
                <a:solidFill>
                  <a:srgbClr val="CCCCCC"/>
                </a:solidFill>
                <a:effectLst/>
              </a:rPr>
              <a:t> -&gt; </a:t>
            </a:r>
            <a:r>
              <a:rPr lang="en-US" b="1">
                <a:solidFill>
                  <a:srgbClr val="CE9178"/>
                </a:solidFill>
                <a:effectLst/>
              </a:rPr>
              <a:t>"yellow"</a:t>
            </a:r>
            <a:endParaRPr lang="en-US" b="1">
              <a:solidFill>
                <a:srgbClr val="CCCCCC"/>
              </a:solidFill>
              <a:effectLst/>
            </a:endParaRPr>
          </a:p>
          <a:p>
            <a:pPr marL="0" indent="0">
              <a:buNone/>
            </a:pPr>
            <a:r>
              <a:rPr lang="en-US" b="1">
                <a:solidFill>
                  <a:srgbClr val="CCCCCC"/>
                </a:solidFill>
                <a:effectLst/>
              </a:rPr>
              <a:t>                                     [] c = </a:t>
            </a:r>
            <a:r>
              <a:rPr lang="en-US" b="1">
                <a:solidFill>
                  <a:srgbClr val="CE9178"/>
                </a:solidFill>
                <a:effectLst/>
              </a:rPr>
              <a:t>"yellow"</a:t>
            </a:r>
            <a:r>
              <a:rPr lang="en-US" b="1">
                <a:solidFill>
                  <a:srgbClr val="CCCCCC"/>
                </a:solidFill>
                <a:effectLst/>
              </a:rPr>
              <a:t> -&gt; </a:t>
            </a:r>
            <a:r>
              <a:rPr lang="en-US" b="1">
                <a:solidFill>
                  <a:srgbClr val="CE9178"/>
                </a:solidFill>
                <a:effectLst/>
              </a:rPr>
              <a:t>"green"</a:t>
            </a:r>
            <a:endParaRPr lang="en-US" b="1">
              <a:solidFill>
                <a:srgbClr val="CCCCCC"/>
              </a:solidFill>
              <a:effectLst/>
            </a:endParaRPr>
          </a:p>
          <a:p>
            <a:pPr marL="0" indent="0">
              <a:buNone/>
            </a:pPr>
            <a:r>
              <a:rPr lang="en-US" b="1">
                <a:solidFill>
                  <a:srgbClr val="CCCCCC"/>
                </a:solidFill>
                <a:effectLst/>
              </a:rPr>
              <a:t>                                     [] c = </a:t>
            </a:r>
            <a:r>
              <a:rPr lang="en-US" b="1">
                <a:solidFill>
                  <a:srgbClr val="CE9178"/>
                </a:solidFill>
                <a:effectLst/>
              </a:rPr>
              <a:t>"green"</a:t>
            </a:r>
            <a:r>
              <a:rPr lang="en-US" b="1">
                <a:solidFill>
                  <a:srgbClr val="CCCCCC"/>
                </a:solidFill>
                <a:effectLst/>
              </a:rPr>
              <a:t> -&gt; </a:t>
            </a:r>
            <a:r>
              <a:rPr lang="en-US" b="1">
                <a:solidFill>
                  <a:srgbClr val="CE9178"/>
                </a:solidFill>
                <a:effectLst/>
              </a:rPr>
              <a:t>"red"</a:t>
            </a:r>
            <a:endParaRPr lang="en-US" b="1">
              <a:solidFill>
                <a:srgbClr val="CCCCCC"/>
              </a:solidFill>
              <a:effectLst/>
            </a:endParaRPr>
          </a:p>
          <a:p>
            <a:pPr marL="0" indent="0">
              <a:buNone/>
            </a:pPr>
            <a:br>
              <a:rPr lang="en-US" b="1">
                <a:solidFill>
                  <a:srgbClr val="CCCCCC"/>
                </a:solidFill>
                <a:effectLst/>
              </a:rPr>
            </a:br>
            <a:r>
              <a:rPr lang="en-US" b="1">
                <a:solidFill>
                  <a:srgbClr val="CCCCCC"/>
                </a:solidFill>
                <a:effectLst/>
              </a:rPr>
              <a:t>    </a:t>
            </a:r>
            <a:r>
              <a:rPr lang="en-US" b="1">
                <a:solidFill>
                  <a:srgbClr val="6A9955"/>
                </a:solidFill>
                <a:effectLst/>
              </a:rPr>
              <a:t>(* States that if the current color 'c' is red, then at the next state it will be yellow...</a:t>
            </a:r>
            <a:endParaRPr lang="en-US" b="1">
              <a:solidFill>
                <a:srgbClr val="CCCCCC"/>
              </a:solidFill>
              <a:effectLst/>
            </a:endParaRPr>
          </a:p>
          <a:p>
            <a:pPr marL="0" indent="0">
              <a:buNone/>
            </a:pPr>
            <a:r>
              <a:rPr lang="en-US" b="1">
                <a:solidFill>
                  <a:srgbClr val="6A9955"/>
                </a:solidFill>
                <a:effectLst/>
              </a:rPr>
              <a:t>         ...and if it is yellow, then at the next state it will be green, and so on. </a:t>
            </a:r>
            <a:endParaRPr lang="en-US" b="1">
              <a:solidFill>
                <a:srgbClr val="CCCCCC"/>
              </a:solidFill>
              <a:effectLst/>
            </a:endParaRPr>
          </a:p>
          <a:p>
            <a:pPr marL="0" indent="0">
              <a:buNone/>
            </a:pPr>
            <a:r>
              <a:rPr lang="en-US" b="1">
                <a:solidFill>
                  <a:srgbClr val="6A9955"/>
                </a:solidFill>
                <a:effectLst/>
              </a:rPr>
              <a:t>        NOTE: The '[]' here is not a temporal operator, but is part of the CASE syntax to         </a:t>
            </a:r>
          </a:p>
          <a:p>
            <a:pPr marL="0" indent="0">
              <a:buNone/>
            </a:pPr>
            <a:r>
              <a:rPr lang="en-US" b="1">
                <a:solidFill>
                  <a:srgbClr val="6A9955"/>
                </a:solidFill>
              </a:rPr>
              <a:t>        </a:t>
            </a:r>
            <a:r>
              <a:rPr lang="en-US" b="1">
                <a:solidFill>
                  <a:srgbClr val="6A9955"/>
                </a:solidFill>
                <a:effectLst/>
              </a:rPr>
              <a:t>separate conditions *)</a:t>
            </a:r>
            <a:endParaRPr lang="en-US" b="1">
              <a:solidFill>
                <a:srgbClr val="CCCCCC"/>
              </a:solidFill>
              <a:effectLst/>
            </a:endParaRPr>
          </a:p>
          <a:p>
            <a:pPr marL="0" indent="0">
              <a:buNone/>
            </a:pPr>
            <a:br>
              <a:rPr lang="en-US" b="0">
                <a:solidFill>
                  <a:srgbClr val="CCCCCC"/>
                </a:solidFill>
                <a:effectLst/>
                <a:latin typeface="Menlo" panose="020B0609030804020204" pitchFamily="49" charset="0"/>
              </a:rPr>
            </a:br>
            <a:endParaRPr lang="en-US" b="0">
              <a:solidFill>
                <a:srgbClr val="CCCCCC"/>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11609541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FB43-4479-3822-62F0-524A4D02A37C}"/>
              </a:ext>
            </a:extLst>
          </p:cNvPr>
          <p:cNvSpPr>
            <a:spLocks noGrp="1"/>
          </p:cNvSpPr>
          <p:nvPr>
            <p:ph type="title"/>
          </p:nvPr>
        </p:nvSpPr>
        <p:spPr/>
        <p:txBody>
          <a:bodyPr/>
          <a:lstStyle/>
          <a:p>
            <a:r>
              <a:rPr lang="en-US"/>
              <a:t>NextColor</a:t>
            </a:r>
          </a:p>
        </p:txBody>
      </p:sp>
      <p:sp>
        <p:nvSpPr>
          <p:cNvPr id="3" name="Content Placeholder 2">
            <a:extLst>
              <a:ext uri="{FF2B5EF4-FFF2-40B4-BE49-F238E27FC236}">
                <a16:creationId xmlns:a16="http://schemas.microsoft.com/office/drawing/2014/main" id="{A689638C-8695-E9AC-EF2A-0F6D3F0EAF96}"/>
              </a:ext>
            </a:extLst>
          </p:cNvPr>
          <p:cNvSpPr>
            <a:spLocks noGrp="1"/>
          </p:cNvSpPr>
          <p:nvPr>
            <p:ph idx="1"/>
          </p:nvPr>
        </p:nvSpPr>
        <p:spPr>
          <a:xfrm>
            <a:off x="838200" y="1825624"/>
            <a:ext cx="10515600" cy="4800643"/>
          </a:xfrm>
          <a:solidFill>
            <a:schemeClr val="tx1"/>
          </a:solidFill>
          <a:ln>
            <a:solidFill>
              <a:schemeClr val="accent4">
                <a:lumMod val="50000"/>
              </a:schemeClr>
            </a:solidFill>
          </a:ln>
        </p:spPr>
        <p:txBody>
          <a:bodyPr>
            <a:normAutofit fontScale="77500" lnSpcReduction="20000"/>
          </a:bodyPr>
          <a:lstStyle/>
          <a:p>
            <a:pPr marL="0" indent="0">
              <a:buNone/>
            </a:pPr>
            <a:endParaRPr lang="en-US" b="1">
              <a:solidFill>
                <a:srgbClr val="4EC9B0"/>
              </a:solidFill>
              <a:effectLst/>
            </a:endParaRPr>
          </a:p>
          <a:p>
            <a:pPr marL="0" indent="0">
              <a:buNone/>
            </a:pPr>
            <a:r>
              <a:rPr lang="en-US" b="1">
                <a:solidFill>
                  <a:srgbClr val="4EC9B0"/>
                </a:solidFill>
                <a:effectLst/>
              </a:rPr>
              <a:t>Color</a:t>
            </a:r>
            <a:r>
              <a:rPr lang="en-US" b="1">
                <a:solidFill>
                  <a:srgbClr val="CCCCCC"/>
                </a:solidFill>
                <a:effectLst/>
              </a:rPr>
              <a:t> == {</a:t>
            </a:r>
            <a:r>
              <a:rPr lang="en-US" b="1">
                <a:solidFill>
                  <a:srgbClr val="CE9178"/>
                </a:solidFill>
                <a:effectLst/>
              </a:rPr>
              <a:t>"red"</a:t>
            </a:r>
            <a:r>
              <a:rPr lang="en-US" b="1">
                <a:solidFill>
                  <a:srgbClr val="CCCCCC"/>
                </a:solidFill>
                <a:effectLst/>
              </a:rPr>
              <a:t>, </a:t>
            </a:r>
            <a:r>
              <a:rPr lang="en-US" b="1">
                <a:solidFill>
                  <a:srgbClr val="CE9178"/>
                </a:solidFill>
                <a:effectLst/>
              </a:rPr>
              <a:t>"yellow"</a:t>
            </a:r>
            <a:r>
              <a:rPr lang="en-US" b="1">
                <a:solidFill>
                  <a:srgbClr val="CCCCCC"/>
                </a:solidFill>
                <a:effectLst/>
              </a:rPr>
              <a:t>, </a:t>
            </a:r>
            <a:r>
              <a:rPr lang="en-US" b="1">
                <a:solidFill>
                  <a:srgbClr val="CE9178"/>
                </a:solidFill>
                <a:effectLst/>
              </a:rPr>
              <a:t>"green"</a:t>
            </a:r>
            <a:r>
              <a:rPr lang="en-US" b="1">
                <a:solidFill>
                  <a:srgbClr val="CCCCCC"/>
                </a:solidFill>
                <a:effectLst/>
              </a:rPr>
              <a:t>}</a:t>
            </a:r>
          </a:p>
          <a:p>
            <a:pPr marL="0" indent="0">
              <a:buNone/>
            </a:pPr>
            <a:r>
              <a:rPr lang="en-US" b="1">
                <a:solidFill>
                  <a:srgbClr val="6A9955"/>
                </a:solidFill>
                <a:effectLst/>
              </a:rPr>
              <a:t>     (* The set of available traffic light colors *)</a:t>
            </a:r>
            <a:endParaRPr lang="en-US" b="1">
              <a:solidFill>
                <a:srgbClr val="CCCCCC"/>
              </a:solidFill>
              <a:effectLst/>
            </a:endParaRPr>
          </a:p>
          <a:p>
            <a:pPr marL="0" indent="0">
              <a:buNone/>
            </a:pPr>
            <a:br>
              <a:rPr lang="en-US" b="1">
                <a:solidFill>
                  <a:srgbClr val="CCCCCC"/>
                </a:solidFill>
                <a:effectLst/>
              </a:rPr>
            </a:br>
            <a:r>
              <a:rPr lang="en-US" b="1">
                <a:solidFill>
                  <a:srgbClr val="DCDCAA"/>
                </a:solidFill>
                <a:effectLst/>
              </a:rPr>
              <a:t>NextColor</a:t>
            </a:r>
            <a:r>
              <a:rPr lang="en-US" b="1">
                <a:solidFill>
                  <a:srgbClr val="CCCCCC"/>
                </a:solidFill>
                <a:effectLst/>
              </a:rPr>
              <a:t>(c) == </a:t>
            </a:r>
            <a:r>
              <a:rPr lang="en-US" b="1">
                <a:solidFill>
                  <a:srgbClr val="C586C0"/>
                </a:solidFill>
                <a:effectLst/>
              </a:rPr>
              <a:t>CASE</a:t>
            </a:r>
            <a:r>
              <a:rPr lang="en-US" b="1">
                <a:solidFill>
                  <a:srgbClr val="CCCCCC"/>
                </a:solidFill>
                <a:effectLst/>
              </a:rPr>
              <a:t> c = </a:t>
            </a:r>
            <a:r>
              <a:rPr lang="en-US" b="1">
                <a:solidFill>
                  <a:srgbClr val="CE9178"/>
                </a:solidFill>
                <a:effectLst/>
              </a:rPr>
              <a:t>"red"</a:t>
            </a:r>
            <a:r>
              <a:rPr lang="en-US" b="1">
                <a:solidFill>
                  <a:srgbClr val="CCCCCC"/>
                </a:solidFill>
                <a:effectLst/>
              </a:rPr>
              <a:t> -&gt; </a:t>
            </a:r>
            <a:r>
              <a:rPr lang="en-US" b="1">
                <a:solidFill>
                  <a:srgbClr val="CE9178"/>
                </a:solidFill>
                <a:effectLst/>
              </a:rPr>
              <a:t>"yellow"</a:t>
            </a:r>
            <a:endParaRPr lang="en-US" b="1">
              <a:solidFill>
                <a:srgbClr val="CCCCCC"/>
              </a:solidFill>
              <a:effectLst/>
            </a:endParaRPr>
          </a:p>
          <a:p>
            <a:pPr marL="0" indent="0">
              <a:buNone/>
            </a:pPr>
            <a:r>
              <a:rPr lang="en-US" b="1">
                <a:solidFill>
                  <a:srgbClr val="CCCCCC"/>
                </a:solidFill>
                <a:effectLst/>
              </a:rPr>
              <a:t>                                     [] c = </a:t>
            </a:r>
            <a:r>
              <a:rPr lang="en-US" b="1">
                <a:solidFill>
                  <a:srgbClr val="CE9178"/>
                </a:solidFill>
                <a:effectLst/>
              </a:rPr>
              <a:t>"yellow"</a:t>
            </a:r>
            <a:r>
              <a:rPr lang="en-US" b="1">
                <a:solidFill>
                  <a:srgbClr val="CCCCCC"/>
                </a:solidFill>
                <a:effectLst/>
              </a:rPr>
              <a:t> -&gt; </a:t>
            </a:r>
            <a:r>
              <a:rPr lang="en-US" b="1">
                <a:solidFill>
                  <a:srgbClr val="CE9178"/>
                </a:solidFill>
                <a:effectLst/>
              </a:rPr>
              <a:t>"green"</a:t>
            </a:r>
            <a:endParaRPr lang="en-US" b="1">
              <a:solidFill>
                <a:srgbClr val="CCCCCC"/>
              </a:solidFill>
              <a:effectLst/>
            </a:endParaRPr>
          </a:p>
          <a:p>
            <a:pPr marL="0" indent="0">
              <a:buNone/>
            </a:pPr>
            <a:r>
              <a:rPr lang="en-US" b="1">
                <a:solidFill>
                  <a:srgbClr val="CCCCCC"/>
                </a:solidFill>
                <a:effectLst/>
              </a:rPr>
              <a:t>                                     [] c = </a:t>
            </a:r>
            <a:r>
              <a:rPr lang="en-US" b="1">
                <a:solidFill>
                  <a:srgbClr val="CE9178"/>
                </a:solidFill>
                <a:effectLst/>
              </a:rPr>
              <a:t>"green"</a:t>
            </a:r>
            <a:r>
              <a:rPr lang="en-US" b="1">
                <a:solidFill>
                  <a:srgbClr val="CCCCCC"/>
                </a:solidFill>
                <a:effectLst/>
              </a:rPr>
              <a:t> -&gt; </a:t>
            </a:r>
            <a:r>
              <a:rPr lang="en-US" b="1">
                <a:solidFill>
                  <a:srgbClr val="CE9178"/>
                </a:solidFill>
                <a:effectLst/>
              </a:rPr>
              <a:t>"red"</a:t>
            </a:r>
            <a:endParaRPr lang="en-US" b="1">
              <a:solidFill>
                <a:srgbClr val="CCCCCC"/>
              </a:solidFill>
              <a:effectLst/>
            </a:endParaRPr>
          </a:p>
          <a:p>
            <a:pPr marL="0" indent="0">
              <a:buNone/>
            </a:pPr>
            <a:br>
              <a:rPr lang="en-US" b="1">
                <a:solidFill>
                  <a:srgbClr val="CCCCCC"/>
                </a:solidFill>
                <a:effectLst/>
              </a:rPr>
            </a:br>
            <a:r>
              <a:rPr lang="en-US" b="1">
                <a:solidFill>
                  <a:srgbClr val="CCCCCC"/>
                </a:solidFill>
                <a:effectLst/>
              </a:rPr>
              <a:t>    </a:t>
            </a:r>
            <a:r>
              <a:rPr lang="en-US" b="1">
                <a:solidFill>
                  <a:srgbClr val="6A9955"/>
                </a:solidFill>
                <a:effectLst/>
              </a:rPr>
              <a:t>(* States that if the current color 'c' is red, then at the next state it will be yellow...</a:t>
            </a:r>
            <a:endParaRPr lang="en-US" b="1">
              <a:solidFill>
                <a:srgbClr val="CCCCCC"/>
              </a:solidFill>
              <a:effectLst/>
            </a:endParaRPr>
          </a:p>
          <a:p>
            <a:pPr marL="0" indent="0">
              <a:buNone/>
            </a:pPr>
            <a:r>
              <a:rPr lang="en-US" b="1">
                <a:solidFill>
                  <a:srgbClr val="6A9955"/>
                </a:solidFill>
                <a:effectLst/>
              </a:rPr>
              <a:t>         ...and if it is yellow, then at the next state it will be green, and so on. </a:t>
            </a:r>
            <a:endParaRPr lang="en-US" b="1">
              <a:solidFill>
                <a:srgbClr val="CCCCCC"/>
              </a:solidFill>
              <a:effectLst/>
            </a:endParaRPr>
          </a:p>
          <a:p>
            <a:pPr marL="0" indent="0">
              <a:buNone/>
            </a:pPr>
            <a:r>
              <a:rPr lang="en-US" b="1">
                <a:solidFill>
                  <a:srgbClr val="6A9955"/>
                </a:solidFill>
                <a:effectLst/>
              </a:rPr>
              <a:t>        NOTE: The '[]' here is not a temporal operator, but is part of the CASE syntax to         </a:t>
            </a:r>
          </a:p>
          <a:p>
            <a:pPr marL="0" indent="0">
              <a:buNone/>
            </a:pPr>
            <a:r>
              <a:rPr lang="en-US" b="1">
                <a:solidFill>
                  <a:srgbClr val="6A9955"/>
                </a:solidFill>
              </a:rPr>
              <a:t>        </a:t>
            </a:r>
            <a:r>
              <a:rPr lang="en-US" b="1">
                <a:solidFill>
                  <a:srgbClr val="6A9955"/>
                </a:solidFill>
                <a:effectLst/>
              </a:rPr>
              <a:t>separate conditions *)</a:t>
            </a:r>
            <a:endParaRPr lang="en-US" b="1">
              <a:solidFill>
                <a:srgbClr val="CCCCCC"/>
              </a:solidFill>
              <a:effectLst/>
            </a:endParaRPr>
          </a:p>
          <a:p>
            <a:pPr marL="0" indent="0">
              <a:buNone/>
            </a:pPr>
            <a:br>
              <a:rPr lang="en-US" b="0">
                <a:solidFill>
                  <a:srgbClr val="CCCCCC"/>
                </a:solidFill>
                <a:effectLst/>
                <a:latin typeface="Menlo" panose="020B0609030804020204" pitchFamily="49" charset="0"/>
              </a:rPr>
            </a:br>
            <a:endParaRPr lang="en-US" b="0">
              <a:solidFill>
                <a:srgbClr val="CCCCCC"/>
              </a:solidFill>
              <a:effectLst/>
              <a:latin typeface="Menlo" panose="020B0609030804020204" pitchFamily="49" charset="0"/>
            </a:endParaRPr>
          </a:p>
          <a:p>
            <a:pPr marL="0" indent="0">
              <a:buNone/>
            </a:pPr>
            <a:endParaRPr lang="en-US"/>
          </a:p>
        </p:txBody>
      </p:sp>
      <p:sp>
        <p:nvSpPr>
          <p:cNvPr id="4" name="Oval 3">
            <a:extLst>
              <a:ext uri="{FF2B5EF4-FFF2-40B4-BE49-F238E27FC236}">
                <a16:creationId xmlns:a16="http://schemas.microsoft.com/office/drawing/2014/main" id="{52FC1772-3B44-C378-A578-0EF47A5E8C66}"/>
              </a:ext>
            </a:extLst>
          </p:cNvPr>
          <p:cNvSpPr/>
          <p:nvPr/>
        </p:nvSpPr>
        <p:spPr>
          <a:xfrm>
            <a:off x="2855934" y="2931090"/>
            <a:ext cx="1089764" cy="73903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217CC13A-91C9-1D8E-1E59-CAA5829EB5CB}"/>
              </a:ext>
            </a:extLst>
          </p:cNvPr>
          <p:cNvCxnSpPr>
            <a:cxnSpLocks/>
            <a:endCxn id="4" idx="7"/>
          </p:cNvCxnSpPr>
          <p:nvPr/>
        </p:nvCxnSpPr>
        <p:spPr>
          <a:xfrm flipH="1">
            <a:off x="3786106" y="1453019"/>
            <a:ext cx="1337039" cy="15863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FC16B54-55C6-9E28-231E-EBC0A102C318}"/>
              </a:ext>
            </a:extLst>
          </p:cNvPr>
          <p:cNvSpPr txBox="1"/>
          <p:nvPr/>
        </p:nvSpPr>
        <p:spPr>
          <a:xfrm>
            <a:off x="5123145" y="427741"/>
            <a:ext cx="6047938"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TLA+ keyword such that: </a:t>
            </a:r>
            <a:b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br>
            <a: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  1. If no case matches and there is no default, an error is thrown.</a:t>
            </a:r>
            <a:b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br>
            <a: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  2. If more than one case matches, the behavior is undefined.</a:t>
            </a:r>
            <a:b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br>
            <a:r>
              <a:rPr kumimoji="0" lang="en-US" sz="1800" b="0" i="0" u="none" strike="noStrike" kern="1200" cap="none" spc="0" normalizeH="0" baseline="0" noProof="0">
                <a:ln>
                  <a:noFill/>
                </a:ln>
                <a:solidFill>
                  <a:srgbClr val="FF0000"/>
                </a:solidFill>
                <a:effectLst/>
                <a:uLnTx/>
                <a:uFillTx/>
                <a:latin typeface="Garamond" panose="02020404030301010803" pitchFamily="18" charset="0"/>
                <a:ea typeface="+mn-ea"/>
                <a:cs typeface="+mn-cs"/>
              </a:rPr>
              <a:t>  3. It tries to match cases sequentially. </a:t>
            </a:r>
          </a:p>
        </p:txBody>
      </p:sp>
    </p:spTree>
    <p:extLst>
      <p:ext uri="{BB962C8B-B14F-4D97-AF65-F5344CB8AC3E}">
        <p14:creationId xmlns:p14="http://schemas.microsoft.com/office/powerpoint/2010/main" val="2198326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FB43-4479-3822-62F0-524A4D02A37C}"/>
              </a:ext>
            </a:extLst>
          </p:cNvPr>
          <p:cNvSpPr>
            <a:spLocks noGrp="1"/>
          </p:cNvSpPr>
          <p:nvPr>
            <p:ph type="title"/>
          </p:nvPr>
        </p:nvSpPr>
        <p:spPr/>
        <p:txBody>
          <a:bodyPr/>
          <a:lstStyle/>
          <a:p>
            <a:r>
              <a:rPr lang="en-US"/>
              <a:t>NextColor</a:t>
            </a:r>
          </a:p>
        </p:txBody>
      </p:sp>
      <p:sp>
        <p:nvSpPr>
          <p:cNvPr id="3" name="Content Placeholder 2">
            <a:extLst>
              <a:ext uri="{FF2B5EF4-FFF2-40B4-BE49-F238E27FC236}">
                <a16:creationId xmlns:a16="http://schemas.microsoft.com/office/drawing/2014/main" id="{A689638C-8695-E9AC-EF2A-0F6D3F0EAF96}"/>
              </a:ext>
            </a:extLst>
          </p:cNvPr>
          <p:cNvSpPr>
            <a:spLocks noGrp="1"/>
          </p:cNvSpPr>
          <p:nvPr>
            <p:ph idx="1"/>
          </p:nvPr>
        </p:nvSpPr>
        <p:spPr>
          <a:xfrm>
            <a:off x="838200" y="1825624"/>
            <a:ext cx="10515600" cy="4800643"/>
          </a:xfrm>
          <a:solidFill>
            <a:schemeClr val="tx1"/>
          </a:solidFill>
          <a:ln>
            <a:solidFill>
              <a:schemeClr val="accent4">
                <a:lumMod val="50000"/>
              </a:schemeClr>
            </a:solidFill>
          </a:ln>
        </p:spPr>
        <p:txBody>
          <a:bodyPr>
            <a:normAutofit fontScale="77500" lnSpcReduction="20000"/>
          </a:bodyPr>
          <a:lstStyle/>
          <a:p>
            <a:pPr marL="0" indent="0">
              <a:buNone/>
            </a:pPr>
            <a:endParaRPr lang="en-US" b="1">
              <a:solidFill>
                <a:srgbClr val="4EC9B0"/>
              </a:solidFill>
              <a:effectLst/>
            </a:endParaRPr>
          </a:p>
          <a:p>
            <a:pPr marL="0" indent="0">
              <a:buNone/>
            </a:pPr>
            <a:r>
              <a:rPr lang="en-US" b="1">
                <a:solidFill>
                  <a:srgbClr val="4EC9B0"/>
                </a:solidFill>
                <a:effectLst/>
              </a:rPr>
              <a:t>Color</a:t>
            </a:r>
            <a:r>
              <a:rPr lang="en-US" b="1">
                <a:solidFill>
                  <a:srgbClr val="CCCCCC"/>
                </a:solidFill>
                <a:effectLst/>
              </a:rPr>
              <a:t> == {</a:t>
            </a:r>
            <a:r>
              <a:rPr lang="en-US" b="1">
                <a:solidFill>
                  <a:srgbClr val="CE9178"/>
                </a:solidFill>
                <a:effectLst/>
              </a:rPr>
              <a:t>"red"</a:t>
            </a:r>
            <a:r>
              <a:rPr lang="en-US" b="1">
                <a:solidFill>
                  <a:srgbClr val="CCCCCC"/>
                </a:solidFill>
                <a:effectLst/>
              </a:rPr>
              <a:t>, </a:t>
            </a:r>
            <a:r>
              <a:rPr lang="en-US" b="1">
                <a:solidFill>
                  <a:srgbClr val="CE9178"/>
                </a:solidFill>
                <a:effectLst/>
              </a:rPr>
              <a:t>"yellow"</a:t>
            </a:r>
            <a:r>
              <a:rPr lang="en-US" b="1">
                <a:solidFill>
                  <a:srgbClr val="CCCCCC"/>
                </a:solidFill>
                <a:effectLst/>
              </a:rPr>
              <a:t>, </a:t>
            </a:r>
            <a:r>
              <a:rPr lang="en-US" b="1">
                <a:solidFill>
                  <a:srgbClr val="CE9178"/>
                </a:solidFill>
                <a:effectLst/>
              </a:rPr>
              <a:t>"green"</a:t>
            </a:r>
            <a:r>
              <a:rPr lang="en-US" b="1">
                <a:solidFill>
                  <a:srgbClr val="CCCCCC"/>
                </a:solidFill>
                <a:effectLst/>
              </a:rPr>
              <a:t>}</a:t>
            </a:r>
          </a:p>
          <a:p>
            <a:pPr marL="0" indent="0">
              <a:buNone/>
            </a:pPr>
            <a:r>
              <a:rPr lang="en-US" b="1">
                <a:solidFill>
                  <a:srgbClr val="6A9955"/>
                </a:solidFill>
                <a:effectLst/>
              </a:rPr>
              <a:t>     (* The set of available traffic light colors *)</a:t>
            </a:r>
            <a:endParaRPr lang="en-US" b="1">
              <a:solidFill>
                <a:srgbClr val="CCCCCC"/>
              </a:solidFill>
              <a:effectLst/>
            </a:endParaRPr>
          </a:p>
          <a:p>
            <a:pPr marL="0" indent="0">
              <a:buNone/>
            </a:pPr>
            <a:br>
              <a:rPr lang="en-US" b="1">
                <a:solidFill>
                  <a:srgbClr val="CCCCCC"/>
                </a:solidFill>
                <a:effectLst/>
              </a:rPr>
            </a:br>
            <a:r>
              <a:rPr lang="en-US" b="1">
                <a:solidFill>
                  <a:srgbClr val="DCDCAA"/>
                </a:solidFill>
                <a:effectLst/>
              </a:rPr>
              <a:t>NextColor</a:t>
            </a:r>
            <a:r>
              <a:rPr lang="en-US" b="1">
                <a:solidFill>
                  <a:srgbClr val="CCCCCC"/>
                </a:solidFill>
                <a:effectLst/>
              </a:rPr>
              <a:t>(c) == </a:t>
            </a:r>
            <a:r>
              <a:rPr lang="en-US" b="1">
                <a:solidFill>
                  <a:srgbClr val="C586C0"/>
                </a:solidFill>
                <a:effectLst/>
              </a:rPr>
              <a:t>CASE</a:t>
            </a:r>
            <a:r>
              <a:rPr lang="en-US" b="1">
                <a:solidFill>
                  <a:srgbClr val="CCCCCC"/>
                </a:solidFill>
                <a:effectLst/>
              </a:rPr>
              <a:t> c = </a:t>
            </a:r>
            <a:r>
              <a:rPr lang="en-US" b="1">
                <a:solidFill>
                  <a:srgbClr val="CE9178"/>
                </a:solidFill>
                <a:effectLst/>
              </a:rPr>
              <a:t>"red"</a:t>
            </a:r>
            <a:r>
              <a:rPr lang="en-US" b="1">
                <a:solidFill>
                  <a:srgbClr val="CCCCCC"/>
                </a:solidFill>
                <a:effectLst/>
              </a:rPr>
              <a:t> -&gt; </a:t>
            </a:r>
            <a:r>
              <a:rPr lang="en-US" b="1">
                <a:solidFill>
                  <a:srgbClr val="CE9178"/>
                </a:solidFill>
                <a:effectLst/>
              </a:rPr>
              <a:t>"yellow"</a:t>
            </a:r>
            <a:endParaRPr lang="en-US" b="1">
              <a:solidFill>
                <a:srgbClr val="CCCCCC"/>
              </a:solidFill>
              <a:effectLst/>
            </a:endParaRPr>
          </a:p>
          <a:p>
            <a:pPr marL="0" indent="0">
              <a:buNone/>
            </a:pPr>
            <a:r>
              <a:rPr lang="en-US" b="1">
                <a:solidFill>
                  <a:srgbClr val="CCCCCC"/>
                </a:solidFill>
                <a:effectLst/>
              </a:rPr>
              <a:t>                                     [] c = </a:t>
            </a:r>
            <a:r>
              <a:rPr lang="en-US" b="1">
                <a:solidFill>
                  <a:srgbClr val="CE9178"/>
                </a:solidFill>
                <a:effectLst/>
              </a:rPr>
              <a:t>"yellow"</a:t>
            </a:r>
            <a:r>
              <a:rPr lang="en-US" b="1">
                <a:solidFill>
                  <a:srgbClr val="CCCCCC"/>
                </a:solidFill>
                <a:effectLst/>
              </a:rPr>
              <a:t> -&gt; </a:t>
            </a:r>
            <a:r>
              <a:rPr lang="en-US" b="1">
                <a:solidFill>
                  <a:srgbClr val="CE9178"/>
                </a:solidFill>
                <a:effectLst/>
              </a:rPr>
              <a:t>"green"</a:t>
            </a:r>
            <a:endParaRPr lang="en-US" b="1">
              <a:solidFill>
                <a:srgbClr val="CCCCCC"/>
              </a:solidFill>
              <a:effectLst/>
            </a:endParaRPr>
          </a:p>
          <a:p>
            <a:pPr marL="0" indent="0">
              <a:buNone/>
            </a:pPr>
            <a:r>
              <a:rPr lang="en-US" b="1">
                <a:solidFill>
                  <a:srgbClr val="CCCCCC"/>
                </a:solidFill>
                <a:effectLst/>
              </a:rPr>
              <a:t>                                     [] c = </a:t>
            </a:r>
            <a:r>
              <a:rPr lang="en-US" b="1">
                <a:solidFill>
                  <a:srgbClr val="CE9178"/>
                </a:solidFill>
                <a:effectLst/>
              </a:rPr>
              <a:t>"green"</a:t>
            </a:r>
            <a:r>
              <a:rPr lang="en-US" b="1">
                <a:solidFill>
                  <a:srgbClr val="CCCCCC"/>
                </a:solidFill>
                <a:effectLst/>
              </a:rPr>
              <a:t> -&gt; </a:t>
            </a:r>
            <a:r>
              <a:rPr lang="en-US" b="1">
                <a:solidFill>
                  <a:srgbClr val="CE9178"/>
                </a:solidFill>
                <a:effectLst/>
              </a:rPr>
              <a:t>"red"</a:t>
            </a:r>
            <a:endParaRPr lang="en-US" b="1">
              <a:solidFill>
                <a:srgbClr val="CCCCCC"/>
              </a:solidFill>
              <a:effectLst/>
            </a:endParaRPr>
          </a:p>
          <a:p>
            <a:pPr marL="0" indent="0">
              <a:buNone/>
            </a:pPr>
            <a:br>
              <a:rPr lang="en-US" b="1">
                <a:solidFill>
                  <a:srgbClr val="CCCCCC"/>
                </a:solidFill>
                <a:effectLst/>
              </a:rPr>
            </a:br>
            <a:r>
              <a:rPr lang="en-US" b="1">
                <a:solidFill>
                  <a:srgbClr val="CCCCCC"/>
                </a:solidFill>
                <a:effectLst/>
              </a:rPr>
              <a:t>    </a:t>
            </a:r>
            <a:r>
              <a:rPr lang="en-US" b="1">
                <a:solidFill>
                  <a:srgbClr val="6A9955"/>
                </a:solidFill>
                <a:effectLst/>
              </a:rPr>
              <a:t>(* States that if the current color 'c' is red, then at the next state it will be yellow...</a:t>
            </a:r>
            <a:endParaRPr lang="en-US" b="1">
              <a:solidFill>
                <a:srgbClr val="CCCCCC"/>
              </a:solidFill>
              <a:effectLst/>
            </a:endParaRPr>
          </a:p>
          <a:p>
            <a:pPr marL="0" indent="0">
              <a:buNone/>
            </a:pPr>
            <a:r>
              <a:rPr lang="en-US" b="1">
                <a:solidFill>
                  <a:srgbClr val="6A9955"/>
                </a:solidFill>
                <a:effectLst/>
              </a:rPr>
              <a:t>         ...and if it is yellow, then at the next state it will be green, and so on. </a:t>
            </a:r>
            <a:endParaRPr lang="en-US" b="1">
              <a:solidFill>
                <a:srgbClr val="CCCCCC"/>
              </a:solidFill>
              <a:effectLst/>
            </a:endParaRPr>
          </a:p>
          <a:p>
            <a:pPr marL="0" indent="0">
              <a:buNone/>
            </a:pPr>
            <a:r>
              <a:rPr lang="en-US" b="1">
                <a:solidFill>
                  <a:srgbClr val="6A9955"/>
                </a:solidFill>
                <a:effectLst/>
              </a:rPr>
              <a:t>        NOTE: The '[]' here is not a temporal operator, but is part of the CASE syntax to         </a:t>
            </a:r>
          </a:p>
          <a:p>
            <a:pPr marL="0" indent="0">
              <a:buNone/>
            </a:pPr>
            <a:r>
              <a:rPr lang="en-US" b="1">
                <a:solidFill>
                  <a:srgbClr val="6A9955"/>
                </a:solidFill>
              </a:rPr>
              <a:t>        </a:t>
            </a:r>
            <a:r>
              <a:rPr lang="en-US" b="1">
                <a:solidFill>
                  <a:srgbClr val="6A9955"/>
                </a:solidFill>
                <a:effectLst/>
              </a:rPr>
              <a:t>separate conditions *)</a:t>
            </a:r>
            <a:endParaRPr lang="en-US" b="1">
              <a:solidFill>
                <a:srgbClr val="CCCCCC"/>
              </a:solidFill>
              <a:effectLst/>
            </a:endParaRPr>
          </a:p>
          <a:p>
            <a:pPr marL="0" indent="0">
              <a:buNone/>
            </a:pPr>
            <a:br>
              <a:rPr lang="en-US" b="0">
                <a:solidFill>
                  <a:srgbClr val="CCCCCC"/>
                </a:solidFill>
                <a:effectLst/>
                <a:latin typeface="Menlo" panose="020B0609030804020204" pitchFamily="49" charset="0"/>
              </a:rPr>
            </a:br>
            <a:endParaRPr lang="en-US" b="0">
              <a:solidFill>
                <a:srgbClr val="CCCCCC"/>
              </a:solidFill>
              <a:effectLst/>
              <a:latin typeface="Menlo" panose="020B0609030804020204" pitchFamily="49" charset="0"/>
            </a:endParaRPr>
          </a:p>
          <a:p>
            <a:pPr marL="0" indent="0">
              <a:buNone/>
            </a:pPr>
            <a:endParaRPr lang="en-US"/>
          </a:p>
        </p:txBody>
      </p:sp>
      <p:sp>
        <p:nvSpPr>
          <p:cNvPr id="4" name="Oval 3">
            <a:extLst>
              <a:ext uri="{FF2B5EF4-FFF2-40B4-BE49-F238E27FC236}">
                <a16:creationId xmlns:a16="http://schemas.microsoft.com/office/drawing/2014/main" id="{52FC1772-3B44-C378-A578-0EF47A5E8C66}"/>
              </a:ext>
            </a:extLst>
          </p:cNvPr>
          <p:cNvSpPr/>
          <p:nvPr/>
        </p:nvSpPr>
        <p:spPr>
          <a:xfrm>
            <a:off x="363255" y="2743200"/>
            <a:ext cx="6538585" cy="165343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6998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D463-91E8-8CBD-6E84-76973D2507F6}"/>
              </a:ext>
            </a:extLst>
          </p:cNvPr>
          <p:cNvSpPr>
            <a:spLocks noGrp="1"/>
          </p:cNvSpPr>
          <p:nvPr>
            <p:ph type="title"/>
          </p:nvPr>
        </p:nvSpPr>
        <p:spPr/>
        <p:txBody>
          <a:bodyPr/>
          <a:lstStyle/>
          <a:p>
            <a:r>
              <a:rPr lang="en-US"/>
              <a:t>Init</a:t>
            </a:r>
          </a:p>
        </p:txBody>
      </p:sp>
      <p:sp>
        <p:nvSpPr>
          <p:cNvPr id="3" name="Content Placeholder 2">
            <a:extLst>
              <a:ext uri="{FF2B5EF4-FFF2-40B4-BE49-F238E27FC236}">
                <a16:creationId xmlns:a16="http://schemas.microsoft.com/office/drawing/2014/main" id="{0DAEB083-F750-B702-EC13-CB7B5D8D86EB}"/>
              </a:ext>
            </a:extLst>
          </p:cNvPr>
          <p:cNvSpPr>
            <a:spLocks noGrp="1"/>
          </p:cNvSpPr>
          <p:nvPr>
            <p:ph idx="1"/>
          </p:nvPr>
        </p:nvSpPr>
        <p:spPr>
          <a:xfrm>
            <a:off x="438411" y="1825625"/>
            <a:ext cx="11085533" cy="4351338"/>
          </a:xfrm>
          <a:solidFill>
            <a:schemeClr val="tx1"/>
          </a:solidFill>
        </p:spPr>
        <p:txBody>
          <a:bodyPr>
            <a:noAutofit/>
          </a:bodyPr>
          <a:lstStyle/>
          <a:p>
            <a:pPr marL="0" indent="0">
              <a:buNone/>
            </a:pPr>
            <a:endParaRPr lang="en-US" sz="2200" b="1">
              <a:solidFill>
                <a:srgbClr val="4EC9B0"/>
              </a:solidFill>
              <a:effectLst/>
            </a:endParaRPr>
          </a:p>
          <a:p>
            <a:pPr marL="0" indent="0">
              <a:buNone/>
            </a:pPr>
            <a:r>
              <a:rPr lang="en-US" sz="2200" b="1">
                <a:solidFill>
                  <a:srgbClr val="4EC9B0"/>
                </a:solidFill>
                <a:effectLst/>
              </a:rPr>
              <a:t>Init</a:t>
            </a:r>
            <a:r>
              <a:rPr lang="en-US" sz="2200" b="1">
                <a:solidFill>
                  <a:srgbClr val="CCCCCC"/>
                </a:solidFill>
                <a:effectLst/>
              </a:rPr>
              <a:t> == /\ at_light = TRUE</a:t>
            </a:r>
          </a:p>
          <a:p>
            <a:pPr marL="0" indent="0">
              <a:buNone/>
            </a:pPr>
            <a:r>
              <a:rPr lang="en-US" sz="2200" b="1">
                <a:solidFill>
                  <a:srgbClr val="CCCCCC"/>
                </a:solidFill>
                <a:effectLst/>
              </a:rPr>
              <a:t>             /\ light = </a:t>
            </a:r>
            <a:r>
              <a:rPr lang="en-US" sz="2200" b="1">
                <a:solidFill>
                  <a:srgbClr val="CE9178"/>
                </a:solidFill>
                <a:effectLst/>
              </a:rPr>
              <a:t>"red"</a:t>
            </a:r>
            <a:endParaRPr lang="en-US" sz="2200" b="1">
              <a:solidFill>
                <a:srgbClr val="CCCCCC"/>
              </a:solidFill>
              <a:effectLst/>
            </a:endParaRPr>
          </a:p>
          <a:p>
            <a:pPr marL="0" indent="0">
              <a:buNone/>
            </a:pPr>
            <a:r>
              <a:rPr lang="en-US" sz="2200" b="1">
                <a:solidFill>
                  <a:srgbClr val="CCCCCC"/>
                </a:solidFill>
                <a:effectLst/>
              </a:rPr>
              <a:t>             /\ pc = [self </a:t>
            </a:r>
            <a:r>
              <a:rPr lang="en-US" sz="2200" b="1">
                <a:solidFill>
                  <a:srgbClr val="D4D4D4"/>
                </a:solidFill>
                <a:effectLst/>
              </a:rPr>
              <a:t>\in</a:t>
            </a:r>
            <a:r>
              <a:rPr lang="en-US" sz="2200" b="1">
                <a:solidFill>
                  <a:srgbClr val="CCCCCC"/>
                </a:solidFill>
                <a:effectLst/>
              </a:rPr>
              <a:t> ProcSet |-&gt; </a:t>
            </a:r>
            <a:r>
              <a:rPr lang="en-US" sz="2200" b="1">
                <a:solidFill>
                  <a:srgbClr val="C586C0"/>
                </a:solidFill>
                <a:effectLst/>
              </a:rPr>
              <a:t>CASE</a:t>
            </a:r>
            <a:r>
              <a:rPr lang="en-US" sz="2200" b="1">
                <a:solidFill>
                  <a:srgbClr val="CCCCCC"/>
                </a:solidFill>
                <a:effectLst/>
              </a:rPr>
              <a:t> self = </a:t>
            </a:r>
            <a:r>
              <a:rPr lang="en-US" sz="2200" b="1">
                <a:solidFill>
                  <a:srgbClr val="CE9178"/>
                </a:solidFill>
                <a:effectLst/>
              </a:rPr>
              <a:t>"light"</a:t>
            </a:r>
            <a:r>
              <a:rPr lang="en-US" sz="2200" b="1">
                <a:solidFill>
                  <a:srgbClr val="CCCCCC"/>
                </a:solidFill>
                <a:effectLst/>
              </a:rPr>
              <a:t> -&gt; </a:t>
            </a:r>
            <a:r>
              <a:rPr lang="en-US" sz="2200" b="1">
                <a:solidFill>
                  <a:srgbClr val="CE9178"/>
                </a:solidFill>
                <a:effectLst/>
              </a:rPr>
              <a:t>"Cycle"</a:t>
            </a:r>
            <a:endParaRPr lang="en-US" sz="2200" b="1">
              <a:solidFill>
                <a:srgbClr val="CCCCCC"/>
              </a:solidFill>
              <a:effectLst/>
            </a:endParaRPr>
          </a:p>
          <a:p>
            <a:pPr marL="0" indent="0">
              <a:buNone/>
            </a:pPr>
            <a:r>
              <a:rPr lang="en-US" sz="2200" b="1">
                <a:solidFill>
                  <a:srgbClr val="CCCCCC"/>
                </a:solidFill>
                <a:effectLst/>
              </a:rPr>
              <a:t>                                                                       [] self = </a:t>
            </a:r>
            <a:r>
              <a:rPr lang="en-US" sz="2200" b="1">
                <a:solidFill>
                  <a:srgbClr val="CE9178"/>
                </a:solidFill>
                <a:effectLst/>
              </a:rPr>
              <a:t>"car"</a:t>
            </a:r>
            <a:r>
              <a:rPr lang="en-US" sz="2200" b="1">
                <a:solidFill>
                  <a:srgbClr val="CCCCCC"/>
                </a:solidFill>
                <a:effectLst/>
              </a:rPr>
              <a:t> -&gt; </a:t>
            </a:r>
            <a:r>
              <a:rPr lang="en-US" sz="2200" b="1">
                <a:solidFill>
                  <a:srgbClr val="CE9178"/>
                </a:solidFill>
                <a:effectLst/>
              </a:rPr>
              <a:t>"Drive"</a:t>
            </a:r>
            <a:r>
              <a:rPr lang="en-US" sz="2200" b="1">
                <a:solidFill>
                  <a:srgbClr val="CCCCCC"/>
                </a:solidFill>
                <a:effectLst/>
              </a:rPr>
              <a:t>]</a:t>
            </a:r>
          </a:p>
          <a:p>
            <a:pPr marL="0" indent="0">
              <a:buNone/>
            </a:pPr>
            <a:br>
              <a:rPr lang="en-US" sz="2200" b="1">
                <a:solidFill>
                  <a:srgbClr val="CCCCCC"/>
                </a:solidFill>
                <a:effectLst/>
              </a:rPr>
            </a:br>
            <a:r>
              <a:rPr lang="en-US" sz="2200" b="1">
                <a:solidFill>
                  <a:srgbClr val="6A9955"/>
                </a:solidFill>
                <a:effectLst/>
              </a:rPr>
              <a:t>(* Initial state of the system.  A car is initially at the light.</a:t>
            </a:r>
            <a:r>
              <a:rPr lang="en-US" sz="2200" b="1">
                <a:solidFill>
                  <a:srgbClr val="CCCCCC"/>
                </a:solidFill>
              </a:rPr>
              <a:t> </a:t>
            </a:r>
            <a:r>
              <a:rPr lang="en-US" sz="2200" b="1">
                <a:solidFill>
                  <a:srgbClr val="6A9955"/>
                </a:solidFill>
                <a:effectLst/>
              </a:rPr>
              <a:t>The light is red.</a:t>
            </a:r>
            <a:r>
              <a:rPr lang="en-US" sz="2200" b="1">
                <a:solidFill>
                  <a:srgbClr val="CCCCCC"/>
                </a:solidFill>
              </a:rPr>
              <a:t> </a:t>
            </a:r>
            <a:r>
              <a:rPr lang="en-US" sz="2200" b="1">
                <a:solidFill>
                  <a:srgbClr val="6A9955"/>
                </a:solidFill>
                <a:effectLst/>
              </a:rPr>
              <a:t>pc is a function  </a:t>
            </a:r>
          </a:p>
          <a:p>
            <a:pPr marL="0" indent="0">
              <a:buNone/>
            </a:pPr>
            <a:r>
              <a:rPr lang="en-US" sz="2200" b="1">
                <a:solidFill>
                  <a:srgbClr val="6A9955"/>
                </a:solidFill>
              </a:rPr>
              <a:t>    </a:t>
            </a:r>
            <a:r>
              <a:rPr lang="en-US" sz="2200" b="1">
                <a:solidFill>
                  <a:srgbClr val="6A9955"/>
                </a:solidFill>
                <a:effectLst/>
              </a:rPr>
              <a:t>from the variable 'self' to 'ProcSet', i.e. for each process in ProcSet...</a:t>
            </a:r>
            <a:endParaRPr lang="en-US" sz="2200" b="1">
              <a:solidFill>
                <a:srgbClr val="CCCCCC"/>
              </a:solidFill>
              <a:effectLst/>
            </a:endParaRPr>
          </a:p>
          <a:p>
            <a:pPr marL="0" indent="0">
              <a:buNone/>
            </a:pPr>
            <a:r>
              <a:rPr lang="en-US" sz="2200" b="1">
                <a:solidFill>
                  <a:srgbClr val="6A9955"/>
                </a:solidFill>
                <a:effectLst/>
              </a:rPr>
              <a:t>   ...if the process is "light" then the next action is "Cycle"...</a:t>
            </a:r>
            <a:endParaRPr lang="en-US" sz="2200" b="1">
              <a:solidFill>
                <a:srgbClr val="CCCCCC"/>
              </a:solidFill>
              <a:effectLst/>
            </a:endParaRPr>
          </a:p>
          <a:p>
            <a:pPr marL="0" indent="0">
              <a:buNone/>
            </a:pPr>
            <a:r>
              <a:rPr lang="en-US" sz="2200" b="1">
                <a:solidFill>
                  <a:srgbClr val="6A9955"/>
                </a:solidFill>
                <a:effectLst/>
              </a:rPr>
              <a:t>   ...and if the process is "car" then the next action is "Drive" *)</a:t>
            </a:r>
            <a:endParaRPr lang="en-US" sz="2200" b="1">
              <a:solidFill>
                <a:srgbClr val="CCCCCC"/>
              </a:solidFill>
              <a:effectLst/>
            </a:endParaRPr>
          </a:p>
          <a:p>
            <a:pPr marL="0" indent="0">
              <a:buNone/>
            </a:pPr>
            <a:endParaRPr lang="en-US" sz="2200" b="1"/>
          </a:p>
        </p:txBody>
      </p:sp>
    </p:spTree>
    <p:extLst>
      <p:ext uri="{BB962C8B-B14F-4D97-AF65-F5344CB8AC3E}">
        <p14:creationId xmlns:p14="http://schemas.microsoft.com/office/powerpoint/2010/main" val="28610235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D463-91E8-8CBD-6E84-76973D2507F6}"/>
              </a:ext>
            </a:extLst>
          </p:cNvPr>
          <p:cNvSpPr>
            <a:spLocks noGrp="1"/>
          </p:cNvSpPr>
          <p:nvPr>
            <p:ph type="title"/>
          </p:nvPr>
        </p:nvSpPr>
        <p:spPr/>
        <p:txBody>
          <a:bodyPr/>
          <a:lstStyle/>
          <a:p>
            <a:r>
              <a:rPr lang="en-US"/>
              <a:t>Init</a:t>
            </a:r>
          </a:p>
        </p:txBody>
      </p:sp>
      <p:sp>
        <p:nvSpPr>
          <p:cNvPr id="3" name="Content Placeholder 2">
            <a:extLst>
              <a:ext uri="{FF2B5EF4-FFF2-40B4-BE49-F238E27FC236}">
                <a16:creationId xmlns:a16="http://schemas.microsoft.com/office/drawing/2014/main" id="{0DAEB083-F750-B702-EC13-CB7B5D8D86EB}"/>
              </a:ext>
            </a:extLst>
          </p:cNvPr>
          <p:cNvSpPr>
            <a:spLocks noGrp="1"/>
          </p:cNvSpPr>
          <p:nvPr>
            <p:ph idx="1"/>
          </p:nvPr>
        </p:nvSpPr>
        <p:spPr>
          <a:xfrm>
            <a:off x="438411" y="1825625"/>
            <a:ext cx="11085533" cy="4351338"/>
          </a:xfrm>
          <a:solidFill>
            <a:schemeClr val="tx1"/>
          </a:solidFill>
        </p:spPr>
        <p:txBody>
          <a:bodyPr>
            <a:noAutofit/>
          </a:bodyPr>
          <a:lstStyle/>
          <a:p>
            <a:pPr marL="0" indent="0">
              <a:buNone/>
            </a:pPr>
            <a:endParaRPr lang="en-US" sz="2200" b="1">
              <a:solidFill>
                <a:srgbClr val="4EC9B0"/>
              </a:solidFill>
              <a:effectLst/>
            </a:endParaRPr>
          </a:p>
          <a:p>
            <a:pPr marL="0" indent="0">
              <a:buNone/>
            </a:pPr>
            <a:r>
              <a:rPr lang="en-US" sz="2200" b="1">
                <a:solidFill>
                  <a:srgbClr val="4EC9B0"/>
                </a:solidFill>
                <a:effectLst/>
              </a:rPr>
              <a:t>Init</a:t>
            </a:r>
            <a:r>
              <a:rPr lang="en-US" sz="2200" b="1">
                <a:solidFill>
                  <a:srgbClr val="CCCCCC"/>
                </a:solidFill>
                <a:effectLst/>
              </a:rPr>
              <a:t> == /\ at_light = TRUE</a:t>
            </a:r>
          </a:p>
          <a:p>
            <a:pPr marL="0" indent="0">
              <a:buNone/>
            </a:pPr>
            <a:r>
              <a:rPr lang="en-US" sz="2200" b="1">
                <a:solidFill>
                  <a:srgbClr val="CCCCCC"/>
                </a:solidFill>
                <a:effectLst/>
              </a:rPr>
              <a:t>             /\ light = </a:t>
            </a:r>
            <a:r>
              <a:rPr lang="en-US" sz="2200" b="1">
                <a:solidFill>
                  <a:srgbClr val="CE9178"/>
                </a:solidFill>
                <a:effectLst/>
              </a:rPr>
              <a:t>"red"</a:t>
            </a:r>
            <a:endParaRPr lang="en-US" sz="2200" b="1">
              <a:solidFill>
                <a:srgbClr val="CCCCCC"/>
              </a:solidFill>
              <a:effectLst/>
            </a:endParaRPr>
          </a:p>
          <a:p>
            <a:pPr marL="0" indent="0">
              <a:buNone/>
            </a:pPr>
            <a:r>
              <a:rPr lang="en-US" sz="2200" b="1">
                <a:solidFill>
                  <a:srgbClr val="CCCCCC"/>
                </a:solidFill>
                <a:effectLst/>
              </a:rPr>
              <a:t>             /\ pc = [self </a:t>
            </a:r>
            <a:r>
              <a:rPr lang="en-US" sz="2200" b="1">
                <a:solidFill>
                  <a:srgbClr val="D4D4D4"/>
                </a:solidFill>
                <a:effectLst/>
              </a:rPr>
              <a:t>\in</a:t>
            </a:r>
            <a:r>
              <a:rPr lang="en-US" sz="2200" b="1">
                <a:solidFill>
                  <a:srgbClr val="CCCCCC"/>
                </a:solidFill>
                <a:effectLst/>
              </a:rPr>
              <a:t> ProcSet |-&gt; </a:t>
            </a:r>
            <a:r>
              <a:rPr lang="en-US" sz="2200" b="1">
                <a:solidFill>
                  <a:srgbClr val="C586C0"/>
                </a:solidFill>
                <a:effectLst/>
              </a:rPr>
              <a:t>CASE</a:t>
            </a:r>
            <a:r>
              <a:rPr lang="en-US" sz="2200" b="1">
                <a:solidFill>
                  <a:srgbClr val="CCCCCC"/>
                </a:solidFill>
                <a:effectLst/>
              </a:rPr>
              <a:t> self = </a:t>
            </a:r>
            <a:r>
              <a:rPr lang="en-US" sz="2200" b="1">
                <a:solidFill>
                  <a:srgbClr val="CE9178"/>
                </a:solidFill>
                <a:effectLst/>
              </a:rPr>
              <a:t>"light"</a:t>
            </a:r>
            <a:r>
              <a:rPr lang="en-US" sz="2200" b="1">
                <a:solidFill>
                  <a:srgbClr val="CCCCCC"/>
                </a:solidFill>
                <a:effectLst/>
              </a:rPr>
              <a:t> -&gt; </a:t>
            </a:r>
            <a:r>
              <a:rPr lang="en-US" sz="2200" b="1">
                <a:solidFill>
                  <a:srgbClr val="CE9178"/>
                </a:solidFill>
                <a:effectLst/>
              </a:rPr>
              <a:t>"Cycle"</a:t>
            </a:r>
            <a:endParaRPr lang="en-US" sz="2200" b="1">
              <a:solidFill>
                <a:srgbClr val="CCCCCC"/>
              </a:solidFill>
              <a:effectLst/>
            </a:endParaRPr>
          </a:p>
          <a:p>
            <a:pPr marL="0" indent="0">
              <a:buNone/>
            </a:pPr>
            <a:r>
              <a:rPr lang="en-US" sz="2200" b="1">
                <a:solidFill>
                  <a:srgbClr val="CCCCCC"/>
                </a:solidFill>
                <a:effectLst/>
              </a:rPr>
              <a:t>                                                                       [] self = </a:t>
            </a:r>
            <a:r>
              <a:rPr lang="en-US" sz="2200" b="1">
                <a:solidFill>
                  <a:srgbClr val="CE9178"/>
                </a:solidFill>
                <a:effectLst/>
              </a:rPr>
              <a:t>"car"</a:t>
            </a:r>
            <a:r>
              <a:rPr lang="en-US" sz="2200" b="1">
                <a:solidFill>
                  <a:srgbClr val="CCCCCC"/>
                </a:solidFill>
                <a:effectLst/>
              </a:rPr>
              <a:t> -&gt; </a:t>
            </a:r>
            <a:r>
              <a:rPr lang="en-US" sz="2200" b="1">
                <a:solidFill>
                  <a:srgbClr val="CE9178"/>
                </a:solidFill>
                <a:effectLst/>
              </a:rPr>
              <a:t>"Drive"</a:t>
            </a:r>
            <a:r>
              <a:rPr lang="en-US" sz="2200" b="1">
                <a:solidFill>
                  <a:srgbClr val="CCCCCC"/>
                </a:solidFill>
                <a:effectLst/>
              </a:rPr>
              <a:t>]</a:t>
            </a:r>
          </a:p>
          <a:p>
            <a:pPr marL="0" indent="0">
              <a:buNone/>
            </a:pPr>
            <a:br>
              <a:rPr lang="en-US" sz="2200" b="1">
                <a:solidFill>
                  <a:srgbClr val="CCCCCC"/>
                </a:solidFill>
                <a:effectLst/>
              </a:rPr>
            </a:br>
            <a:r>
              <a:rPr lang="en-US" sz="2200" b="1">
                <a:solidFill>
                  <a:srgbClr val="6A9955"/>
                </a:solidFill>
                <a:effectLst/>
              </a:rPr>
              <a:t>(* Initial state of the system.  A car is initially at the light.</a:t>
            </a:r>
            <a:r>
              <a:rPr lang="en-US" sz="2200" b="1">
                <a:solidFill>
                  <a:srgbClr val="CCCCCC"/>
                </a:solidFill>
              </a:rPr>
              <a:t> </a:t>
            </a:r>
            <a:r>
              <a:rPr lang="en-US" sz="2200" b="1">
                <a:solidFill>
                  <a:srgbClr val="6A9955"/>
                </a:solidFill>
                <a:effectLst/>
              </a:rPr>
              <a:t>The light is red.</a:t>
            </a:r>
            <a:r>
              <a:rPr lang="en-US" sz="2200" b="1">
                <a:solidFill>
                  <a:srgbClr val="CCCCCC"/>
                </a:solidFill>
              </a:rPr>
              <a:t> </a:t>
            </a:r>
            <a:r>
              <a:rPr lang="en-US" sz="2200" b="1">
                <a:solidFill>
                  <a:srgbClr val="6A9955"/>
                </a:solidFill>
                <a:effectLst/>
              </a:rPr>
              <a:t>pc is a function  </a:t>
            </a:r>
          </a:p>
          <a:p>
            <a:pPr marL="0" indent="0">
              <a:buNone/>
            </a:pPr>
            <a:r>
              <a:rPr lang="en-US" sz="2200" b="1">
                <a:solidFill>
                  <a:srgbClr val="6A9955"/>
                </a:solidFill>
              </a:rPr>
              <a:t>    </a:t>
            </a:r>
            <a:r>
              <a:rPr lang="en-US" sz="2200" b="1">
                <a:solidFill>
                  <a:srgbClr val="6A9955"/>
                </a:solidFill>
                <a:effectLst/>
              </a:rPr>
              <a:t>from the variable 'self' to 'ProcSet', i.e. for each process in ProcSet...</a:t>
            </a:r>
            <a:endParaRPr lang="en-US" sz="2200" b="1">
              <a:solidFill>
                <a:srgbClr val="CCCCCC"/>
              </a:solidFill>
              <a:effectLst/>
            </a:endParaRPr>
          </a:p>
          <a:p>
            <a:pPr marL="0" indent="0">
              <a:buNone/>
            </a:pPr>
            <a:r>
              <a:rPr lang="en-US" sz="2200" b="1">
                <a:solidFill>
                  <a:srgbClr val="6A9955"/>
                </a:solidFill>
                <a:effectLst/>
              </a:rPr>
              <a:t>   ...if the process is "light" then the next action is "Cycle"...</a:t>
            </a:r>
            <a:endParaRPr lang="en-US" sz="2200" b="1">
              <a:solidFill>
                <a:srgbClr val="CCCCCC"/>
              </a:solidFill>
              <a:effectLst/>
            </a:endParaRPr>
          </a:p>
          <a:p>
            <a:pPr marL="0" indent="0">
              <a:buNone/>
            </a:pPr>
            <a:r>
              <a:rPr lang="en-US" sz="2200" b="1">
                <a:solidFill>
                  <a:srgbClr val="6A9955"/>
                </a:solidFill>
                <a:effectLst/>
              </a:rPr>
              <a:t>   ...and if the process is "car" then the next action is "Drive" *)</a:t>
            </a:r>
            <a:endParaRPr lang="en-US" sz="2200" b="1">
              <a:solidFill>
                <a:srgbClr val="CCCCCC"/>
              </a:solidFill>
              <a:effectLst/>
            </a:endParaRPr>
          </a:p>
          <a:p>
            <a:pPr marL="0" indent="0">
              <a:buNone/>
            </a:pPr>
            <a:endParaRPr lang="en-US" sz="2200" b="1"/>
          </a:p>
        </p:txBody>
      </p:sp>
      <p:sp>
        <p:nvSpPr>
          <p:cNvPr id="4" name="Oval 3">
            <a:extLst>
              <a:ext uri="{FF2B5EF4-FFF2-40B4-BE49-F238E27FC236}">
                <a16:creationId xmlns:a16="http://schemas.microsoft.com/office/drawing/2014/main" id="{A7DA9C9F-BAB8-142C-EF5F-517F76E2B118}"/>
              </a:ext>
            </a:extLst>
          </p:cNvPr>
          <p:cNvSpPr/>
          <p:nvPr/>
        </p:nvSpPr>
        <p:spPr>
          <a:xfrm>
            <a:off x="1415441" y="1991637"/>
            <a:ext cx="1716066" cy="174111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Arrow Connector 5">
            <a:extLst>
              <a:ext uri="{FF2B5EF4-FFF2-40B4-BE49-F238E27FC236}">
                <a16:creationId xmlns:a16="http://schemas.microsoft.com/office/drawing/2014/main" id="{D6C584B4-CE2E-2E27-1F67-AC4821245F97}"/>
              </a:ext>
            </a:extLst>
          </p:cNvPr>
          <p:cNvCxnSpPr>
            <a:cxnSpLocks/>
            <a:endCxn id="4" idx="7"/>
          </p:cNvCxnSpPr>
          <p:nvPr/>
        </p:nvCxnSpPr>
        <p:spPr>
          <a:xfrm flipH="1">
            <a:off x="2880195" y="1453019"/>
            <a:ext cx="2242950" cy="7935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40F53E-1E07-B038-84CB-5776F6DD82F3}"/>
              </a:ext>
            </a:extLst>
          </p:cNvPr>
          <p:cNvSpPr txBox="1"/>
          <p:nvPr/>
        </p:nvSpPr>
        <p:spPr>
          <a:xfrm>
            <a:off x="5269749" y="499131"/>
            <a:ext cx="4590359"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VARIABLES</a:t>
            </a:r>
            <a:b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b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‘at_light’ stores whether the car is at the light</a:t>
            </a:r>
            <a:b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b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‘light’ stores the light color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‘pc’ stores counters for two processes</a:t>
            </a:r>
          </a:p>
        </p:txBody>
      </p:sp>
    </p:spTree>
    <p:extLst>
      <p:ext uri="{BB962C8B-B14F-4D97-AF65-F5344CB8AC3E}">
        <p14:creationId xmlns:p14="http://schemas.microsoft.com/office/powerpoint/2010/main" val="31666153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D463-91E8-8CBD-6E84-76973D2507F6}"/>
              </a:ext>
            </a:extLst>
          </p:cNvPr>
          <p:cNvSpPr>
            <a:spLocks noGrp="1"/>
          </p:cNvSpPr>
          <p:nvPr>
            <p:ph type="title"/>
          </p:nvPr>
        </p:nvSpPr>
        <p:spPr/>
        <p:txBody>
          <a:bodyPr/>
          <a:lstStyle/>
          <a:p>
            <a:r>
              <a:rPr lang="en-US"/>
              <a:t>Init</a:t>
            </a:r>
          </a:p>
        </p:txBody>
      </p:sp>
      <p:sp>
        <p:nvSpPr>
          <p:cNvPr id="3" name="Content Placeholder 2">
            <a:extLst>
              <a:ext uri="{FF2B5EF4-FFF2-40B4-BE49-F238E27FC236}">
                <a16:creationId xmlns:a16="http://schemas.microsoft.com/office/drawing/2014/main" id="{0DAEB083-F750-B702-EC13-CB7B5D8D86EB}"/>
              </a:ext>
            </a:extLst>
          </p:cNvPr>
          <p:cNvSpPr>
            <a:spLocks noGrp="1"/>
          </p:cNvSpPr>
          <p:nvPr>
            <p:ph idx="1"/>
          </p:nvPr>
        </p:nvSpPr>
        <p:spPr>
          <a:xfrm>
            <a:off x="438411" y="1825625"/>
            <a:ext cx="11085533" cy="4351338"/>
          </a:xfrm>
          <a:solidFill>
            <a:schemeClr val="tx1"/>
          </a:solidFill>
        </p:spPr>
        <p:txBody>
          <a:bodyPr>
            <a:noAutofit/>
          </a:bodyPr>
          <a:lstStyle/>
          <a:p>
            <a:pPr marL="0" indent="0">
              <a:buNone/>
            </a:pPr>
            <a:endParaRPr lang="en-US" sz="2200" b="1">
              <a:solidFill>
                <a:srgbClr val="4EC9B0"/>
              </a:solidFill>
              <a:effectLst/>
            </a:endParaRPr>
          </a:p>
          <a:p>
            <a:pPr marL="0" indent="0">
              <a:buNone/>
            </a:pPr>
            <a:r>
              <a:rPr lang="en-US" sz="2200" b="1">
                <a:solidFill>
                  <a:srgbClr val="4EC9B0"/>
                </a:solidFill>
                <a:effectLst/>
              </a:rPr>
              <a:t>Init</a:t>
            </a:r>
            <a:r>
              <a:rPr lang="en-US" sz="2200" b="1">
                <a:solidFill>
                  <a:srgbClr val="CCCCCC"/>
                </a:solidFill>
                <a:effectLst/>
              </a:rPr>
              <a:t> == /\ at_light = TRUE</a:t>
            </a:r>
          </a:p>
          <a:p>
            <a:pPr marL="0" indent="0">
              <a:buNone/>
            </a:pPr>
            <a:r>
              <a:rPr lang="en-US" sz="2200" b="1">
                <a:solidFill>
                  <a:srgbClr val="CCCCCC"/>
                </a:solidFill>
                <a:effectLst/>
              </a:rPr>
              <a:t>             /\ light = </a:t>
            </a:r>
            <a:r>
              <a:rPr lang="en-US" sz="2200" b="1">
                <a:solidFill>
                  <a:srgbClr val="CE9178"/>
                </a:solidFill>
                <a:effectLst/>
              </a:rPr>
              <a:t>"red"</a:t>
            </a:r>
            <a:endParaRPr lang="en-US" sz="2200" b="1">
              <a:solidFill>
                <a:srgbClr val="CCCCCC"/>
              </a:solidFill>
              <a:effectLst/>
            </a:endParaRPr>
          </a:p>
          <a:p>
            <a:pPr marL="0" indent="0">
              <a:buNone/>
            </a:pPr>
            <a:r>
              <a:rPr lang="en-US" sz="2200" b="1">
                <a:solidFill>
                  <a:srgbClr val="CCCCCC"/>
                </a:solidFill>
                <a:effectLst/>
              </a:rPr>
              <a:t>             /\ pc = [self </a:t>
            </a:r>
            <a:r>
              <a:rPr lang="en-US" sz="2200" b="1">
                <a:solidFill>
                  <a:srgbClr val="D4D4D4"/>
                </a:solidFill>
                <a:effectLst/>
              </a:rPr>
              <a:t>\in</a:t>
            </a:r>
            <a:r>
              <a:rPr lang="en-US" sz="2200" b="1">
                <a:solidFill>
                  <a:srgbClr val="CCCCCC"/>
                </a:solidFill>
                <a:effectLst/>
              </a:rPr>
              <a:t> ProcSet |-&gt; </a:t>
            </a:r>
            <a:r>
              <a:rPr lang="en-US" sz="2200" b="1">
                <a:solidFill>
                  <a:srgbClr val="C586C0"/>
                </a:solidFill>
                <a:effectLst/>
              </a:rPr>
              <a:t>CASE</a:t>
            </a:r>
            <a:r>
              <a:rPr lang="en-US" sz="2200" b="1">
                <a:solidFill>
                  <a:srgbClr val="CCCCCC"/>
                </a:solidFill>
                <a:effectLst/>
              </a:rPr>
              <a:t> self = </a:t>
            </a:r>
            <a:r>
              <a:rPr lang="en-US" sz="2200" b="1">
                <a:solidFill>
                  <a:srgbClr val="CE9178"/>
                </a:solidFill>
                <a:effectLst/>
              </a:rPr>
              <a:t>"light"</a:t>
            </a:r>
            <a:r>
              <a:rPr lang="en-US" sz="2200" b="1">
                <a:solidFill>
                  <a:srgbClr val="CCCCCC"/>
                </a:solidFill>
                <a:effectLst/>
              </a:rPr>
              <a:t> -&gt; </a:t>
            </a:r>
            <a:r>
              <a:rPr lang="en-US" sz="2200" b="1">
                <a:solidFill>
                  <a:srgbClr val="CE9178"/>
                </a:solidFill>
                <a:effectLst/>
              </a:rPr>
              <a:t>"Cycle"</a:t>
            </a:r>
            <a:endParaRPr lang="en-US" sz="2200" b="1">
              <a:solidFill>
                <a:srgbClr val="CCCCCC"/>
              </a:solidFill>
              <a:effectLst/>
            </a:endParaRPr>
          </a:p>
          <a:p>
            <a:pPr marL="0" indent="0">
              <a:buNone/>
            </a:pPr>
            <a:r>
              <a:rPr lang="en-US" sz="2200" b="1">
                <a:solidFill>
                  <a:srgbClr val="CCCCCC"/>
                </a:solidFill>
                <a:effectLst/>
              </a:rPr>
              <a:t>                                                                       [] self = </a:t>
            </a:r>
            <a:r>
              <a:rPr lang="en-US" sz="2200" b="1">
                <a:solidFill>
                  <a:srgbClr val="CE9178"/>
                </a:solidFill>
                <a:effectLst/>
              </a:rPr>
              <a:t>"car"</a:t>
            </a:r>
            <a:r>
              <a:rPr lang="en-US" sz="2200" b="1">
                <a:solidFill>
                  <a:srgbClr val="CCCCCC"/>
                </a:solidFill>
                <a:effectLst/>
              </a:rPr>
              <a:t> -&gt; </a:t>
            </a:r>
            <a:r>
              <a:rPr lang="en-US" sz="2200" b="1">
                <a:solidFill>
                  <a:srgbClr val="CE9178"/>
                </a:solidFill>
                <a:effectLst/>
              </a:rPr>
              <a:t>"Drive"</a:t>
            </a:r>
            <a:r>
              <a:rPr lang="en-US" sz="2200" b="1">
                <a:solidFill>
                  <a:srgbClr val="CCCCCC"/>
                </a:solidFill>
                <a:effectLst/>
              </a:rPr>
              <a:t>]</a:t>
            </a:r>
          </a:p>
          <a:p>
            <a:pPr marL="0" indent="0">
              <a:buNone/>
            </a:pPr>
            <a:br>
              <a:rPr lang="en-US" sz="2200" b="1">
                <a:solidFill>
                  <a:srgbClr val="CCCCCC"/>
                </a:solidFill>
                <a:effectLst/>
              </a:rPr>
            </a:br>
            <a:r>
              <a:rPr lang="en-US" sz="2200" b="1">
                <a:solidFill>
                  <a:srgbClr val="6A9955"/>
                </a:solidFill>
                <a:effectLst/>
              </a:rPr>
              <a:t>(* Initial state of the system.  A car is initially at the light.</a:t>
            </a:r>
            <a:r>
              <a:rPr lang="en-US" sz="2200" b="1">
                <a:solidFill>
                  <a:srgbClr val="CCCCCC"/>
                </a:solidFill>
              </a:rPr>
              <a:t> </a:t>
            </a:r>
            <a:r>
              <a:rPr lang="en-US" sz="2200" b="1">
                <a:solidFill>
                  <a:srgbClr val="6A9955"/>
                </a:solidFill>
                <a:effectLst/>
              </a:rPr>
              <a:t>The light is red.</a:t>
            </a:r>
            <a:r>
              <a:rPr lang="en-US" sz="2200" b="1">
                <a:solidFill>
                  <a:srgbClr val="CCCCCC"/>
                </a:solidFill>
              </a:rPr>
              <a:t> </a:t>
            </a:r>
            <a:r>
              <a:rPr lang="en-US" sz="2200" b="1">
                <a:solidFill>
                  <a:srgbClr val="6A9955"/>
                </a:solidFill>
                <a:effectLst/>
              </a:rPr>
              <a:t>pc is a function  </a:t>
            </a:r>
          </a:p>
          <a:p>
            <a:pPr marL="0" indent="0">
              <a:buNone/>
            </a:pPr>
            <a:r>
              <a:rPr lang="en-US" sz="2200" b="1">
                <a:solidFill>
                  <a:srgbClr val="6A9955"/>
                </a:solidFill>
              </a:rPr>
              <a:t>    </a:t>
            </a:r>
            <a:r>
              <a:rPr lang="en-US" sz="2200" b="1">
                <a:solidFill>
                  <a:srgbClr val="6A9955"/>
                </a:solidFill>
                <a:effectLst/>
              </a:rPr>
              <a:t>from the variable 'self' to 'ProcSet', i.e. for each process in ProcSet...</a:t>
            </a:r>
            <a:endParaRPr lang="en-US" sz="2200" b="1">
              <a:solidFill>
                <a:srgbClr val="CCCCCC"/>
              </a:solidFill>
              <a:effectLst/>
            </a:endParaRPr>
          </a:p>
          <a:p>
            <a:pPr marL="0" indent="0">
              <a:buNone/>
            </a:pPr>
            <a:r>
              <a:rPr lang="en-US" sz="2200" b="1">
                <a:solidFill>
                  <a:srgbClr val="6A9955"/>
                </a:solidFill>
                <a:effectLst/>
              </a:rPr>
              <a:t>   ...if the process is "light" then the next action is "Cycle"...</a:t>
            </a:r>
            <a:endParaRPr lang="en-US" sz="2200" b="1">
              <a:solidFill>
                <a:srgbClr val="CCCCCC"/>
              </a:solidFill>
              <a:effectLst/>
            </a:endParaRPr>
          </a:p>
          <a:p>
            <a:pPr marL="0" indent="0">
              <a:buNone/>
            </a:pPr>
            <a:r>
              <a:rPr lang="en-US" sz="2200" b="1">
                <a:solidFill>
                  <a:srgbClr val="6A9955"/>
                </a:solidFill>
                <a:effectLst/>
              </a:rPr>
              <a:t>   ...and if the process is "car" then the next action is "Drive" *)</a:t>
            </a:r>
            <a:endParaRPr lang="en-US" sz="2200" b="1">
              <a:solidFill>
                <a:srgbClr val="CCCCCC"/>
              </a:solidFill>
              <a:effectLst/>
            </a:endParaRPr>
          </a:p>
          <a:p>
            <a:pPr marL="0" indent="0">
              <a:buNone/>
            </a:pPr>
            <a:endParaRPr lang="en-US" sz="2200" b="1"/>
          </a:p>
        </p:txBody>
      </p:sp>
      <p:sp>
        <p:nvSpPr>
          <p:cNvPr id="4" name="Oval 3">
            <a:extLst>
              <a:ext uri="{FF2B5EF4-FFF2-40B4-BE49-F238E27FC236}">
                <a16:creationId xmlns:a16="http://schemas.microsoft.com/office/drawing/2014/main" id="{A7DA9C9F-BAB8-142C-EF5F-517F76E2B118}"/>
              </a:ext>
            </a:extLst>
          </p:cNvPr>
          <p:cNvSpPr/>
          <p:nvPr/>
        </p:nvSpPr>
        <p:spPr>
          <a:xfrm>
            <a:off x="3356975" y="2943616"/>
            <a:ext cx="1189974" cy="73903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Arrow Connector 5">
            <a:extLst>
              <a:ext uri="{FF2B5EF4-FFF2-40B4-BE49-F238E27FC236}">
                <a16:creationId xmlns:a16="http://schemas.microsoft.com/office/drawing/2014/main" id="{D6C584B4-CE2E-2E27-1F67-AC4821245F97}"/>
              </a:ext>
            </a:extLst>
          </p:cNvPr>
          <p:cNvCxnSpPr>
            <a:cxnSpLocks/>
            <a:endCxn id="4" idx="7"/>
          </p:cNvCxnSpPr>
          <p:nvPr/>
        </p:nvCxnSpPr>
        <p:spPr>
          <a:xfrm flipH="1">
            <a:off x="4372681" y="1690688"/>
            <a:ext cx="988459" cy="13611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40F53E-1E07-B038-84CB-5776F6DD82F3}"/>
              </a:ext>
            </a:extLst>
          </p:cNvPr>
          <p:cNvSpPr txBox="1"/>
          <p:nvPr/>
        </p:nvSpPr>
        <p:spPr>
          <a:xfrm>
            <a:off x="4866910" y="1204159"/>
            <a:ext cx="57939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Process Set, i.e. the union of “light” and “car” processes</a:t>
            </a:r>
          </a:p>
        </p:txBody>
      </p:sp>
    </p:spTree>
    <p:extLst>
      <p:ext uri="{BB962C8B-B14F-4D97-AF65-F5344CB8AC3E}">
        <p14:creationId xmlns:p14="http://schemas.microsoft.com/office/powerpoint/2010/main" val="39879161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D463-91E8-8CBD-6E84-76973D2507F6}"/>
              </a:ext>
            </a:extLst>
          </p:cNvPr>
          <p:cNvSpPr>
            <a:spLocks noGrp="1"/>
          </p:cNvSpPr>
          <p:nvPr>
            <p:ph type="title"/>
          </p:nvPr>
        </p:nvSpPr>
        <p:spPr/>
        <p:txBody>
          <a:bodyPr/>
          <a:lstStyle/>
          <a:p>
            <a:r>
              <a:rPr lang="en-US"/>
              <a:t>Init</a:t>
            </a:r>
          </a:p>
        </p:txBody>
      </p:sp>
      <p:sp>
        <p:nvSpPr>
          <p:cNvPr id="3" name="Content Placeholder 2">
            <a:extLst>
              <a:ext uri="{FF2B5EF4-FFF2-40B4-BE49-F238E27FC236}">
                <a16:creationId xmlns:a16="http://schemas.microsoft.com/office/drawing/2014/main" id="{0DAEB083-F750-B702-EC13-CB7B5D8D86EB}"/>
              </a:ext>
            </a:extLst>
          </p:cNvPr>
          <p:cNvSpPr>
            <a:spLocks noGrp="1"/>
          </p:cNvSpPr>
          <p:nvPr>
            <p:ph idx="1"/>
          </p:nvPr>
        </p:nvSpPr>
        <p:spPr>
          <a:xfrm>
            <a:off x="438411" y="1825625"/>
            <a:ext cx="11085533" cy="4351338"/>
          </a:xfrm>
          <a:solidFill>
            <a:schemeClr val="tx1"/>
          </a:solidFill>
        </p:spPr>
        <p:txBody>
          <a:bodyPr>
            <a:noAutofit/>
          </a:bodyPr>
          <a:lstStyle/>
          <a:p>
            <a:pPr marL="0" indent="0">
              <a:buNone/>
            </a:pPr>
            <a:endParaRPr lang="en-US" sz="2200" b="1">
              <a:solidFill>
                <a:srgbClr val="4EC9B0"/>
              </a:solidFill>
              <a:effectLst/>
            </a:endParaRPr>
          </a:p>
          <a:p>
            <a:pPr marL="0" indent="0">
              <a:buNone/>
            </a:pPr>
            <a:r>
              <a:rPr lang="en-US" sz="2200" b="1">
                <a:solidFill>
                  <a:srgbClr val="4EC9B0"/>
                </a:solidFill>
                <a:effectLst/>
              </a:rPr>
              <a:t>Init</a:t>
            </a:r>
            <a:r>
              <a:rPr lang="en-US" sz="2200" b="1">
                <a:solidFill>
                  <a:srgbClr val="CCCCCC"/>
                </a:solidFill>
                <a:effectLst/>
              </a:rPr>
              <a:t> == /\ at_light = TRUE</a:t>
            </a:r>
          </a:p>
          <a:p>
            <a:pPr marL="0" indent="0">
              <a:buNone/>
            </a:pPr>
            <a:r>
              <a:rPr lang="en-US" sz="2200" b="1">
                <a:solidFill>
                  <a:srgbClr val="CCCCCC"/>
                </a:solidFill>
                <a:effectLst/>
              </a:rPr>
              <a:t>             /\ light = </a:t>
            </a:r>
            <a:r>
              <a:rPr lang="en-US" sz="2200" b="1">
                <a:solidFill>
                  <a:srgbClr val="CE9178"/>
                </a:solidFill>
                <a:effectLst/>
              </a:rPr>
              <a:t>"red"</a:t>
            </a:r>
            <a:endParaRPr lang="en-US" sz="2200" b="1">
              <a:solidFill>
                <a:srgbClr val="CCCCCC"/>
              </a:solidFill>
              <a:effectLst/>
            </a:endParaRPr>
          </a:p>
          <a:p>
            <a:pPr marL="0" indent="0">
              <a:buNone/>
            </a:pPr>
            <a:r>
              <a:rPr lang="en-US" sz="2200" b="1">
                <a:solidFill>
                  <a:srgbClr val="CCCCCC"/>
                </a:solidFill>
                <a:effectLst/>
              </a:rPr>
              <a:t>             /\ pc = [self </a:t>
            </a:r>
            <a:r>
              <a:rPr lang="en-US" sz="2200" b="1">
                <a:solidFill>
                  <a:srgbClr val="D4D4D4"/>
                </a:solidFill>
                <a:effectLst/>
              </a:rPr>
              <a:t>\in</a:t>
            </a:r>
            <a:r>
              <a:rPr lang="en-US" sz="2200" b="1">
                <a:solidFill>
                  <a:srgbClr val="CCCCCC"/>
                </a:solidFill>
                <a:effectLst/>
              </a:rPr>
              <a:t> ProcSet |-&gt; </a:t>
            </a:r>
            <a:r>
              <a:rPr lang="en-US" sz="2200" b="1">
                <a:solidFill>
                  <a:srgbClr val="C586C0"/>
                </a:solidFill>
                <a:effectLst/>
              </a:rPr>
              <a:t>CASE</a:t>
            </a:r>
            <a:r>
              <a:rPr lang="en-US" sz="2200" b="1">
                <a:solidFill>
                  <a:srgbClr val="CCCCCC"/>
                </a:solidFill>
                <a:effectLst/>
              </a:rPr>
              <a:t> self = </a:t>
            </a:r>
            <a:r>
              <a:rPr lang="en-US" sz="2200" b="1">
                <a:solidFill>
                  <a:srgbClr val="CE9178"/>
                </a:solidFill>
                <a:effectLst/>
              </a:rPr>
              <a:t>"light"</a:t>
            </a:r>
            <a:r>
              <a:rPr lang="en-US" sz="2200" b="1">
                <a:solidFill>
                  <a:srgbClr val="CCCCCC"/>
                </a:solidFill>
                <a:effectLst/>
              </a:rPr>
              <a:t> -&gt; </a:t>
            </a:r>
            <a:r>
              <a:rPr lang="en-US" sz="2200" b="1">
                <a:solidFill>
                  <a:srgbClr val="CE9178"/>
                </a:solidFill>
                <a:effectLst/>
              </a:rPr>
              <a:t>"Cycle"</a:t>
            </a:r>
            <a:endParaRPr lang="en-US" sz="2200" b="1">
              <a:solidFill>
                <a:srgbClr val="CCCCCC"/>
              </a:solidFill>
              <a:effectLst/>
            </a:endParaRPr>
          </a:p>
          <a:p>
            <a:pPr marL="0" indent="0">
              <a:buNone/>
            </a:pPr>
            <a:r>
              <a:rPr lang="en-US" sz="2200" b="1">
                <a:solidFill>
                  <a:srgbClr val="CCCCCC"/>
                </a:solidFill>
                <a:effectLst/>
              </a:rPr>
              <a:t>                                                                       [] self = </a:t>
            </a:r>
            <a:r>
              <a:rPr lang="en-US" sz="2200" b="1">
                <a:solidFill>
                  <a:srgbClr val="CE9178"/>
                </a:solidFill>
                <a:effectLst/>
              </a:rPr>
              <a:t>"car"</a:t>
            </a:r>
            <a:r>
              <a:rPr lang="en-US" sz="2200" b="1">
                <a:solidFill>
                  <a:srgbClr val="CCCCCC"/>
                </a:solidFill>
                <a:effectLst/>
              </a:rPr>
              <a:t> -&gt; </a:t>
            </a:r>
            <a:r>
              <a:rPr lang="en-US" sz="2200" b="1">
                <a:solidFill>
                  <a:srgbClr val="CE9178"/>
                </a:solidFill>
                <a:effectLst/>
              </a:rPr>
              <a:t>"Drive"</a:t>
            </a:r>
            <a:r>
              <a:rPr lang="en-US" sz="2200" b="1">
                <a:solidFill>
                  <a:srgbClr val="CCCCCC"/>
                </a:solidFill>
                <a:effectLst/>
              </a:rPr>
              <a:t>]</a:t>
            </a:r>
          </a:p>
          <a:p>
            <a:pPr marL="0" indent="0">
              <a:buNone/>
            </a:pPr>
            <a:br>
              <a:rPr lang="en-US" sz="2200" b="1">
                <a:solidFill>
                  <a:srgbClr val="CCCCCC"/>
                </a:solidFill>
                <a:effectLst/>
              </a:rPr>
            </a:br>
            <a:r>
              <a:rPr lang="en-US" sz="2200" b="1">
                <a:solidFill>
                  <a:srgbClr val="6A9955"/>
                </a:solidFill>
                <a:effectLst/>
              </a:rPr>
              <a:t>(* Initial state of the system.  A car is initially at the light.</a:t>
            </a:r>
            <a:r>
              <a:rPr lang="en-US" sz="2200" b="1">
                <a:solidFill>
                  <a:srgbClr val="CCCCCC"/>
                </a:solidFill>
              </a:rPr>
              <a:t> </a:t>
            </a:r>
            <a:r>
              <a:rPr lang="en-US" sz="2200" b="1">
                <a:solidFill>
                  <a:srgbClr val="6A9955"/>
                </a:solidFill>
                <a:effectLst/>
              </a:rPr>
              <a:t>The light is red.</a:t>
            </a:r>
            <a:r>
              <a:rPr lang="en-US" sz="2200" b="1">
                <a:solidFill>
                  <a:srgbClr val="CCCCCC"/>
                </a:solidFill>
              </a:rPr>
              <a:t> </a:t>
            </a:r>
            <a:r>
              <a:rPr lang="en-US" sz="2200" b="1">
                <a:solidFill>
                  <a:srgbClr val="6A9955"/>
                </a:solidFill>
                <a:effectLst/>
              </a:rPr>
              <a:t>pc is a function  </a:t>
            </a:r>
          </a:p>
          <a:p>
            <a:pPr marL="0" indent="0">
              <a:buNone/>
            </a:pPr>
            <a:r>
              <a:rPr lang="en-US" sz="2200" b="1">
                <a:solidFill>
                  <a:srgbClr val="6A9955"/>
                </a:solidFill>
              </a:rPr>
              <a:t>    </a:t>
            </a:r>
            <a:r>
              <a:rPr lang="en-US" sz="2200" b="1">
                <a:solidFill>
                  <a:srgbClr val="6A9955"/>
                </a:solidFill>
                <a:effectLst/>
              </a:rPr>
              <a:t>from the variable 'self' to 'ProcSet', i.e. for each process in ProcSet...</a:t>
            </a:r>
            <a:endParaRPr lang="en-US" sz="2200" b="1">
              <a:solidFill>
                <a:srgbClr val="CCCCCC"/>
              </a:solidFill>
              <a:effectLst/>
            </a:endParaRPr>
          </a:p>
          <a:p>
            <a:pPr marL="0" indent="0">
              <a:buNone/>
            </a:pPr>
            <a:r>
              <a:rPr lang="en-US" sz="2200" b="1">
                <a:solidFill>
                  <a:srgbClr val="6A9955"/>
                </a:solidFill>
                <a:effectLst/>
              </a:rPr>
              <a:t>   ...if the process is "light" then the next action is "Cycle"...</a:t>
            </a:r>
            <a:endParaRPr lang="en-US" sz="2200" b="1">
              <a:solidFill>
                <a:srgbClr val="CCCCCC"/>
              </a:solidFill>
              <a:effectLst/>
            </a:endParaRPr>
          </a:p>
          <a:p>
            <a:pPr marL="0" indent="0">
              <a:buNone/>
            </a:pPr>
            <a:r>
              <a:rPr lang="en-US" sz="2200" b="1">
                <a:solidFill>
                  <a:srgbClr val="6A9955"/>
                </a:solidFill>
                <a:effectLst/>
              </a:rPr>
              <a:t>   ...and if the process is "car" then the next action is "Drive" *)</a:t>
            </a:r>
            <a:endParaRPr lang="en-US" sz="2200" b="1">
              <a:solidFill>
                <a:srgbClr val="CCCCCC"/>
              </a:solidFill>
              <a:effectLst/>
            </a:endParaRPr>
          </a:p>
          <a:p>
            <a:pPr marL="0" indent="0">
              <a:buNone/>
            </a:pPr>
            <a:endParaRPr lang="en-US" sz="2200" b="1"/>
          </a:p>
        </p:txBody>
      </p:sp>
      <p:sp>
        <p:nvSpPr>
          <p:cNvPr id="4" name="Oval 3">
            <a:extLst>
              <a:ext uri="{FF2B5EF4-FFF2-40B4-BE49-F238E27FC236}">
                <a16:creationId xmlns:a16="http://schemas.microsoft.com/office/drawing/2014/main" id="{A7DA9C9F-BAB8-142C-EF5F-517F76E2B118}"/>
              </a:ext>
            </a:extLst>
          </p:cNvPr>
          <p:cNvSpPr/>
          <p:nvPr/>
        </p:nvSpPr>
        <p:spPr>
          <a:xfrm>
            <a:off x="4776701" y="2943616"/>
            <a:ext cx="4331203" cy="73903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Arrow Connector 5">
            <a:extLst>
              <a:ext uri="{FF2B5EF4-FFF2-40B4-BE49-F238E27FC236}">
                <a16:creationId xmlns:a16="http://schemas.microsoft.com/office/drawing/2014/main" id="{D6C584B4-CE2E-2E27-1F67-AC4821245F97}"/>
              </a:ext>
            </a:extLst>
          </p:cNvPr>
          <p:cNvCxnSpPr>
            <a:cxnSpLocks/>
          </p:cNvCxnSpPr>
          <p:nvPr/>
        </p:nvCxnSpPr>
        <p:spPr>
          <a:xfrm>
            <a:off x="6882063" y="1690688"/>
            <a:ext cx="0" cy="12529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40F53E-1E07-B038-84CB-5776F6DD82F3}"/>
              </a:ext>
            </a:extLst>
          </p:cNvPr>
          <p:cNvSpPr txBox="1"/>
          <p:nvPr/>
        </p:nvSpPr>
        <p:spPr>
          <a:xfrm>
            <a:off x="3660862" y="1204159"/>
            <a:ext cx="677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Recall, CASE checks conditions sequentially, starting with the first.</a:t>
            </a:r>
          </a:p>
        </p:txBody>
      </p:sp>
    </p:spTree>
    <p:extLst>
      <p:ext uri="{BB962C8B-B14F-4D97-AF65-F5344CB8AC3E}">
        <p14:creationId xmlns:p14="http://schemas.microsoft.com/office/powerpoint/2010/main" val="6898275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5AF8-3D18-2990-8817-6DEC01D0E1E3}"/>
              </a:ext>
            </a:extLst>
          </p:cNvPr>
          <p:cNvSpPr>
            <a:spLocks noGrp="1"/>
          </p:cNvSpPr>
          <p:nvPr>
            <p:ph type="title"/>
          </p:nvPr>
        </p:nvSpPr>
        <p:spPr/>
        <p:txBody>
          <a:bodyPr/>
          <a:lstStyle/>
          <a:p>
            <a:r>
              <a:rPr lang="en-US"/>
              <a:t>Cycle </a:t>
            </a:r>
          </a:p>
        </p:txBody>
      </p:sp>
      <p:sp>
        <p:nvSpPr>
          <p:cNvPr id="3" name="Content Placeholder 2">
            <a:extLst>
              <a:ext uri="{FF2B5EF4-FFF2-40B4-BE49-F238E27FC236}">
                <a16:creationId xmlns:a16="http://schemas.microsoft.com/office/drawing/2014/main" id="{9D5B1EA2-FDDE-2A7E-24C3-634E00B52C69}"/>
              </a:ext>
            </a:extLst>
          </p:cNvPr>
          <p:cNvSpPr>
            <a:spLocks noGrp="1"/>
          </p:cNvSpPr>
          <p:nvPr>
            <p:ph idx="1"/>
          </p:nvPr>
        </p:nvSpPr>
        <p:spPr>
          <a:xfrm>
            <a:off x="838199" y="1515649"/>
            <a:ext cx="10798479" cy="5248406"/>
          </a:xfrm>
          <a:solidFill>
            <a:schemeClr val="tx1"/>
          </a:solidFill>
        </p:spPr>
        <p:txBody>
          <a:bodyPr>
            <a:normAutofit fontScale="25000" lnSpcReduction="20000"/>
          </a:bodyPr>
          <a:lstStyle/>
          <a:p>
            <a:pPr marL="0" indent="0">
              <a:buNone/>
            </a:pPr>
            <a:endParaRPr lang="en-US" sz="9600" b="1">
              <a:solidFill>
                <a:srgbClr val="4EC9B0"/>
              </a:solidFill>
              <a:effectLst/>
            </a:endParaRPr>
          </a:p>
          <a:p>
            <a:pPr marL="0" indent="0">
              <a:buNone/>
            </a:pPr>
            <a:r>
              <a:rPr lang="en-US" sz="8800" b="1">
                <a:solidFill>
                  <a:srgbClr val="4EC9B0"/>
                </a:solidFill>
                <a:effectLst/>
              </a:rPr>
              <a:t>Cycle</a:t>
            </a:r>
            <a:r>
              <a:rPr lang="en-US" sz="8800" b="1">
                <a:solidFill>
                  <a:srgbClr val="CCCCCC"/>
                </a:solidFill>
                <a:effectLst/>
              </a:rPr>
              <a:t> == /\ pc[</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"Cycle"</a:t>
            </a:r>
            <a:endParaRPr lang="en-US" sz="8800" b="1">
              <a:solidFill>
                <a:srgbClr val="CCCCCC"/>
              </a:solidFill>
              <a:effectLst/>
            </a:endParaRPr>
          </a:p>
          <a:p>
            <a:pPr marL="0" indent="0">
              <a:buNone/>
            </a:pPr>
            <a:r>
              <a:rPr lang="en-US" sz="8800" b="1">
                <a:solidFill>
                  <a:srgbClr val="CCCCCC"/>
                </a:solidFill>
                <a:effectLst/>
              </a:rPr>
              <a:t>                /\ </a:t>
            </a:r>
            <a:r>
              <a:rPr lang="en-US" sz="8800" b="1">
                <a:solidFill>
                  <a:srgbClr val="C586C0"/>
                </a:solidFill>
                <a:effectLst/>
              </a:rPr>
              <a:t>IF</a:t>
            </a:r>
            <a:r>
              <a:rPr lang="en-US" sz="8800" b="1">
                <a:solidFill>
                  <a:srgbClr val="CCCCCC"/>
                </a:solidFill>
                <a:effectLst/>
              </a:rPr>
              <a:t> at_light</a:t>
            </a:r>
          </a:p>
          <a:p>
            <a:pPr marL="0" indent="0">
              <a:buNone/>
            </a:pPr>
            <a:r>
              <a:rPr lang="en-US" sz="8800" b="1">
                <a:solidFill>
                  <a:srgbClr val="C586C0"/>
                </a:solidFill>
                <a:effectLst/>
              </a:rPr>
              <a:t>                           THEN</a:t>
            </a:r>
            <a:r>
              <a:rPr lang="en-US" sz="8800" b="1">
                <a:solidFill>
                  <a:srgbClr val="CCCCCC"/>
                </a:solidFill>
                <a:effectLst/>
              </a:rPr>
              <a:t> /\ </a:t>
            </a:r>
            <a:r>
              <a:rPr lang="en-US" sz="8800" b="1">
                <a:solidFill>
                  <a:srgbClr val="9CDCFE"/>
                </a:solidFill>
                <a:effectLst/>
              </a:rPr>
              <a:t>light'</a:t>
            </a:r>
            <a:r>
              <a:rPr lang="en-US" sz="8800" b="1">
                <a:solidFill>
                  <a:srgbClr val="CCCCCC"/>
                </a:solidFill>
                <a:effectLst/>
              </a:rPr>
              <a:t> = </a:t>
            </a:r>
            <a:r>
              <a:rPr lang="en-US" sz="8800" b="1">
                <a:solidFill>
                  <a:srgbClr val="DCDCAA"/>
                </a:solidFill>
                <a:effectLst/>
              </a:rPr>
              <a:t>NextColor</a:t>
            </a:r>
            <a:r>
              <a:rPr lang="en-US" sz="8800" b="1">
                <a:solidFill>
                  <a:srgbClr val="CCCCCC"/>
                </a:solidFill>
                <a:effectLst/>
              </a:rPr>
              <a:t>(light)</a:t>
            </a:r>
          </a:p>
          <a:p>
            <a:pPr marL="0" indent="0">
              <a:buNone/>
            </a:pPr>
            <a:r>
              <a:rPr lang="en-US" sz="8800" b="1">
                <a:solidFill>
                  <a:srgbClr val="CCCCCC"/>
                </a:solidFill>
                <a:effectLst/>
              </a:rPr>
              <a:t>                                        /\ </a:t>
            </a:r>
            <a:r>
              <a:rPr lang="en-US" sz="8800" b="1">
                <a:solidFill>
                  <a:srgbClr val="9CDCFE"/>
                </a:solidFill>
                <a:effectLst/>
              </a:rPr>
              <a:t>pc'</a:t>
            </a:r>
            <a:r>
              <a:rPr lang="en-US" sz="8800" b="1">
                <a:solidFill>
                  <a:srgbClr val="CCCCCC"/>
                </a:solidFill>
                <a:effectLst/>
              </a:rPr>
              <a:t> = [pc </a:t>
            </a:r>
            <a:r>
              <a:rPr lang="en-US" sz="8800" b="1">
                <a:solidFill>
                  <a:srgbClr val="569CD6"/>
                </a:solidFill>
                <a:effectLst/>
              </a:rPr>
              <a:t>EXCEPT</a:t>
            </a:r>
            <a:r>
              <a:rPr lang="en-US" sz="8800" b="1">
                <a:solidFill>
                  <a:srgbClr val="CCCCCC"/>
                </a:solidFill>
                <a:effectLst/>
              </a:rPr>
              <a:t> </a:t>
            </a:r>
            <a:r>
              <a:rPr lang="en-US" sz="8800" b="1">
                <a:solidFill>
                  <a:srgbClr val="9CDCFE"/>
                </a:solidFill>
                <a:effectLst/>
              </a:rPr>
              <a:t>!</a:t>
            </a:r>
            <a:r>
              <a:rPr lang="en-US" sz="8800" b="1">
                <a:solidFill>
                  <a:srgbClr val="CCCCCC"/>
                </a:solidFill>
                <a:effectLst/>
              </a:rPr>
              <a:t>[</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"Cycle"</a:t>
            </a:r>
            <a:r>
              <a:rPr lang="en-US" sz="8800" b="1">
                <a:solidFill>
                  <a:srgbClr val="CCCCCC"/>
                </a:solidFill>
                <a:effectLst/>
              </a:rPr>
              <a:t>]</a:t>
            </a:r>
          </a:p>
          <a:p>
            <a:pPr marL="0" indent="0">
              <a:buNone/>
            </a:pPr>
            <a:r>
              <a:rPr lang="en-US" sz="8800" b="1">
                <a:solidFill>
                  <a:srgbClr val="C586C0"/>
                </a:solidFill>
                <a:effectLst/>
              </a:rPr>
              <a:t>                      ELSE</a:t>
            </a:r>
            <a:r>
              <a:rPr lang="en-US" sz="8800" b="1">
                <a:solidFill>
                  <a:srgbClr val="CCCCCC"/>
                </a:solidFill>
                <a:effectLst/>
              </a:rPr>
              <a:t> /\ </a:t>
            </a:r>
            <a:r>
              <a:rPr lang="en-US" sz="8800" b="1">
                <a:solidFill>
                  <a:srgbClr val="9CDCFE"/>
                </a:solidFill>
                <a:effectLst/>
              </a:rPr>
              <a:t>pc'</a:t>
            </a:r>
            <a:r>
              <a:rPr lang="en-US" sz="8800" b="1">
                <a:solidFill>
                  <a:srgbClr val="CCCCCC"/>
                </a:solidFill>
                <a:effectLst/>
              </a:rPr>
              <a:t> = [pc </a:t>
            </a:r>
            <a:r>
              <a:rPr lang="en-US" sz="8800" b="1">
                <a:solidFill>
                  <a:srgbClr val="569CD6"/>
                </a:solidFill>
                <a:effectLst/>
              </a:rPr>
              <a:t>EXCEPT</a:t>
            </a:r>
            <a:r>
              <a:rPr lang="en-US" sz="8800" b="1">
                <a:solidFill>
                  <a:srgbClr val="CCCCCC"/>
                </a:solidFill>
                <a:effectLst/>
              </a:rPr>
              <a:t> </a:t>
            </a:r>
            <a:r>
              <a:rPr lang="en-US" sz="8800" b="1">
                <a:solidFill>
                  <a:srgbClr val="9CDCFE"/>
                </a:solidFill>
                <a:effectLst/>
              </a:rPr>
              <a:t>!</a:t>
            </a:r>
            <a:r>
              <a:rPr lang="en-US" sz="8800" b="1">
                <a:solidFill>
                  <a:srgbClr val="CCCCCC"/>
                </a:solidFill>
                <a:effectLst/>
              </a:rPr>
              <a:t>[</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"Done"</a:t>
            </a:r>
            <a:r>
              <a:rPr lang="en-US" sz="8800" b="1">
                <a:solidFill>
                  <a:srgbClr val="CCCCCC"/>
                </a:solidFill>
                <a:effectLst/>
              </a:rPr>
              <a:t>]</a:t>
            </a:r>
          </a:p>
          <a:p>
            <a:pPr marL="0" indent="0">
              <a:buNone/>
            </a:pPr>
            <a:r>
              <a:rPr lang="en-US" sz="8800" b="1">
                <a:solidFill>
                  <a:srgbClr val="CCCCCC"/>
                </a:solidFill>
                <a:effectLst/>
              </a:rPr>
              <a:t>                                 /\ </a:t>
            </a:r>
            <a:r>
              <a:rPr lang="en-US" sz="8800" b="1">
                <a:solidFill>
                  <a:srgbClr val="9CDCFE"/>
                </a:solidFill>
                <a:effectLst/>
              </a:rPr>
              <a:t>light'</a:t>
            </a:r>
            <a:r>
              <a:rPr lang="en-US" sz="8800" b="1">
                <a:solidFill>
                  <a:srgbClr val="CCCCCC"/>
                </a:solidFill>
                <a:effectLst/>
              </a:rPr>
              <a:t> = light</a:t>
            </a:r>
          </a:p>
          <a:p>
            <a:pPr marL="0" indent="0">
              <a:buNone/>
            </a:pPr>
            <a:r>
              <a:rPr lang="en-US" sz="8800" b="1">
                <a:solidFill>
                  <a:srgbClr val="CCCCCC"/>
                </a:solidFill>
                <a:effectLst/>
              </a:rPr>
              <a:t>                /\ </a:t>
            </a:r>
            <a:r>
              <a:rPr lang="en-US" sz="8800" b="1">
                <a:solidFill>
                  <a:srgbClr val="569CD6"/>
                </a:solidFill>
                <a:effectLst/>
              </a:rPr>
              <a:t>UNCHANGED</a:t>
            </a:r>
            <a:r>
              <a:rPr lang="en-US" sz="8800" b="1">
                <a:solidFill>
                  <a:srgbClr val="CCCCCC"/>
                </a:solidFill>
                <a:effectLst/>
              </a:rPr>
              <a:t> at_light</a:t>
            </a:r>
          </a:p>
          <a:p>
            <a:pPr marL="0" indent="0">
              <a:buNone/>
            </a:pPr>
            <a:br>
              <a:rPr lang="en-US" sz="8800" b="1">
                <a:solidFill>
                  <a:srgbClr val="CCCCCC"/>
                </a:solidFill>
                <a:effectLst/>
              </a:rPr>
            </a:br>
            <a:r>
              <a:rPr lang="en-US" sz="8800" b="1">
                <a:solidFill>
                  <a:srgbClr val="6A9955"/>
                </a:solidFill>
                <a:effectLst/>
              </a:rPr>
              <a:t>(* When triggered, at_light=TRUE, then the next state changes to the next    </a:t>
            </a:r>
          </a:p>
          <a:p>
            <a:pPr marL="0" indent="0">
              <a:buNone/>
            </a:pPr>
            <a:r>
              <a:rPr lang="en-US" sz="8800" b="1">
                <a:solidFill>
                  <a:srgbClr val="6A9955"/>
                </a:solidFill>
              </a:rPr>
              <a:t>     </a:t>
            </a:r>
            <a:r>
              <a:rPr lang="en-US" sz="8800" b="1">
                <a:solidFill>
                  <a:srgbClr val="6A9955"/>
                </a:solidFill>
                <a:effectLst/>
              </a:rPr>
              <a:t>color according to NextColor and update the counter pc from "light" to </a:t>
            </a:r>
          </a:p>
          <a:p>
            <a:pPr marL="0" indent="0">
              <a:buNone/>
            </a:pPr>
            <a:r>
              <a:rPr lang="en-US" sz="8800" b="1">
                <a:solidFill>
                  <a:srgbClr val="6A9955"/>
                </a:solidFill>
              </a:rPr>
              <a:t>     </a:t>
            </a:r>
            <a:r>
              <a:rPr lang="en-US" sz="8800" b="1">
                <a:solidFill>
                  <a:srgbClr val="6A9955"/>
                </a:solidFill>
                <a:effectLst/>
              </a:rPr>
              <a:t>"Cycle", i.e. in the next state the traffic light should continue cycling.</a:t>
            </a:r>
            <a:endParaRPr lang="en-US" sz="8800" b="1">
              <a:solidFill>
                <a:srgbClr val="CCCCCC"/>
              </a:solidFill>
              <a:effectLst/>
            </a:endParaRPr>
          </a:p>
          <a:p>
            <a:pPr marL="0" indent="0">
              <a:buNone/>
            </a:pPr>
            <a:r>
              <a:rPr lang="en-US" sz="8800" b="1">
                <a:solidFill>
                  <a:srgbClr val="6A9955"/>
                </a:solidFill>
                <a:effectLst/>
              </a:rPr>
              <a:t>     Otherwise, at_light=FALSE, update counter to "Done" and the light color </a:t>
            </a:r>
          </a:p>
          <a:p>
            <a:pPr marL="0" indent="0">
              <a:buNone/>
            </a:pPr>
            <a:r>
              <a:rPr lang="en-US" sz="8800" b="1">
                <a:solidFill>
                  <a:srgbClr val="6A9955"/>
                </a:solidFill>
              </a:rPr>
              <a:t>     </a:t>
            </a:r>
            <a:r>
              <a:rPr lang="en-US" sz="8800" b="1">
                <a:solidFill>
                  <a:srgbClr val="6A9955"/>
                </a:solidFill>
                <a:effectLst/>
              </a:rPr>
              <a:t>stays the same.</a:t>
            </a:r>
            <a:r>
              <a:rPr lang="en-US" sz="8800" b="1">
                <a:solidFill>
                  <a:srgbClr val="CCCCCC"/>
                </a:solidFill>
              </a:rPr>
              <a:t> </a:t>
            </a:r>
            <a:r>
              <a:rPr lang="en-US" sz="8800" b="1">
                <a:solidFill>
                  <a:srgbClr val="6A9955"/>
                </a:solidFill>
                <a:effectLst/>
              </a:rPr>
              <a:t>The "Cycle" operator does not change the status of at_light.*)</a:t>
            </a:r>
            <a:endParaRPr lang="en-US" sz="8800" b="1">
              <a:solidFill>
                <a:srgbClr val="CCCCCC"/>
              </a:solidFill>
              <a:effectLst/>
            </a:endParaRPr>
          </a:p>
          <a:p>
            <a:pPr marL="0" indent="0">
              <a:buNone/>
            </a:pPr>
            <a:endParaRPr lang="en-US"/>
          </a:p>
        </p:txBody>
      </p:sp>
    </p:spTree>
    <p:extLst>
      <p:ext uri="{BB962C8B-B14F-4D97-AF65-F5344CB8AC3E}">
        <p14:creationId xmlns:p14="http://schemas.microsoft.com/office/powerpoint/2010/main" val="1818003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i="1" dirty="0">
                <a:latin typeface="Garamond" panose="02020404030301010803" pitchFamily="18" charset="0"/>
              </a:rPr>
              <a:t>Semantic Web Stack</a:t>
            </a:r>
          </a:p>
        </p:txBody>
      </p:sp>
      <p:sp>
        <p:nvSpPr>
          <p:cNvPr id="10" name="Content Placeholder 9"/>
          <p:cNvSpPr>
            <a:spLocks noGrp="1"/>
          </p:cNvSpPr>
          <p:nvPr>
            <p:ph sz="quarter" idx="14"/>
          </p:nvPr>
        </p:nvSpPr>
        <p:spPr>
          <a:xfrm>
            <a:off x="711199" y="1752602"/>
            <a:ext cx="6961448" cy="4419599"/>
          </a:xfrm>
        </p:spPr>
        <p:txBody>
          <a:bodyPr>
            <a:normAutofit/>
          </a:bodyPr>
          <a:lstStyle/>
          <a:p>
            <a:pPr>
              <a:buFont typeface="Arial" pitchFamily="34" charset="0"/>
              <a:buChar char="•"/>
            </a:pPr>
            <a:r>
              <a:rPr lang="en-GB" dirty="0">
                <a:latin typeface="Garamond" panose="02020404030301010803" pitchFamily="18" charset="0"/>
              </a:rPr>
              <a:t>“SPARQL” stands for: </a:t>
            </a:r>
          </a:p>
          <a:p>
            <a:pPr lvl="1"/>
            <a:r>
              <a:rPr lang="en-GB" b="1" dirty="0"/>
              <a:t>S</a:t>
            </a:r>
            <a:r>
              <a:rPr lang="en-GB" dirty="0"/>
              <a:t>PARQL </a:t>
            </a:r>
            <a:r>
              <a:rPr lang="en-GB" b="1" dirty="0">
                <a:latin typeface="Garamond" panose="02020404030301010803" pitchFamily="18" charset="0"/>
              </a:rPr>
              <a:t>P</a:t>
            </a:r>
            <a:r>
              <a:rPr lang="en-GB" dirty="0">
                <a:latin typeface="Garamond" panose="02020404030301010803" pitchFamily="18" charset="0"/>
              </a:rPr>
              <a:t>rotocol</a:t>
            </a:r>
          </a:p>
          <a:p>
            <a:pPr lvl="1"/>
            <a:r>
              <a:rPr lang="en-GB" b="1" dirty="0"/>
              <a:t>A</a:t>
            </a:r>
            <a:r>
              <a:rPr lang="en-GB" dirty="0"/>
              <a:t>nd </a:t>
            </a:r>
            <a:r>
              <a:rPr lang="en-GB" b="1" dirty="0">
                <a:latin typeface="Garamond" panose="02020404030301010803" pitchFamily="18" charset="0"/>
              </a:rPr>
              <a:t>R</a:t>
            </a:r>
            <a:r>
              <a:rPr lang="en-GB" dirty="0">
                <a:latin typeface="Garamond" panose="02020404030301010803" pitchFamily="18" charset="0"/>
              </a:rPr>
              <a:t>DF</a:t>
            </a:r>
          </a:p>
          <a:p>
            <a:pPr lvl="1"/>
            <a:r>
              <a:rPr lang="en-GB" b="1" dirty="0"/>
              <a:t>Q</a:t>
            </a:r>
            <a:r>
              <a:rPr lang="en-GB" dirty="0"/>
              <a:t>uery </a:t>
            </a:r>
            <a:r>
              <a:rPr lang="en-GB" b="1" dirty="0"/>
              <a:t>L</a:t>
            </a:r>
            <a:r>
              <a:rPr lang="en-GB" dirty="0"/>
              <a:t>anguage</a:t>
            </a:r>
            <a:endParaRPr lang="en-GB" dirty="0">
              <a:latin typeface="Garamond" panose="02020404030301010803" pitchFamily="18" charset="0"/>
            </a:endParaRPr>
          </a:p>
          <a:p>
            <a:pPr lvl="1">
              <a:buFont typeface="Arial" pitchFamily="34" charset="0"/>
              <a:buChar char="•"/>
            </a:pPr>
            <a:endParaRPr lang="en-GB" dirty="0">
              <a:latin typeface="Garamond" panose="02020404030301010803" pitchFamily="18" charset="0"/>
            </a:endParaRPr>
          </a:p>
          <a:p>
            <a:r>
              <a:rPr lang="en-GB" dirty="0">
                <a:latin typeface="Garamond" panose="02020404030301010803" pitchFamily="18" charset="0"/>
              </a:rPr>
              <a:t>SPARQL is a: </a:t>
            </a:r>
          </a:p>
          <a:p>
            <a:pPr lvl="1"/>
            <a:r>
              <a:rPr lang="en-GB" dirty="0"/>
              <a:t>Core semantic web technology</a:t>
            </a:r>
          </a:p>
          <a:p>
            <a:pPr lvl="1"/>
            <a:r>
              <a:rPr lang="en-GB" i="1" dirty="0"/>
              <a:t>Query language </a:t>
            </a:r>
            <a:r>
              <a:rPr lang="en-GB" dirty="0"/>
              <a:t>for RDF</a:t>
            </a:r>
          </a:p>
          <a:p>
            <a:pPr lvl="1"/>
            <a:r>
              <a:rPr lang="en-GB" dirty="0"/>
              <a:t>A </a:t>
            </a:r>
            <a:r>
              <a:rPr lang="en-GB" i="1" dirty="0"/>
              <a:t>protocol</a:t>
            </a:r>
            <a:r>
              <a:rPr lang="en-GB" dirty="0"/>
              <a:t> for transmitting </a:t>
            </a:r>
            <a:r>
              <a:rPr lang="en-GB" dirty="0">
                <a:solidFill>
                  <a:srgbClr val="FF0000"/>
                </a:solidFill>
              </a:rPr>
              <a:t>queries</a:t>
            </a:r>
            <a:r>
              <a:rPr lang="en-GB" dirty="0"/>
              <a:t> over HTTP</a:t>
            </a:r>
          </a:p>
          <a:p>
            <a:pPr lvl="1"/>
            <a:endParaRPr lang="en-GB" dirty="0">
              <a:latin typeface="Garamond" panose="02020404030301010803" pitchFamily="18" charset="0"/>
            </a:endParaRPr>
          </a:p>
        </p:txBody>
      </p:sp>
      <p:pic>
        <p:nvPicPr>
          <p:cNvPr id="68610" name="Picture 2" descr="http://www.w3.org/DesignIssues/diagrams/sweb-stack/2006a.png"/>
          <p:cNvPicPr>
            <a:picLocks noChangeAspect="1" noChangeArrowheads="1"/>
          </p:cNvPicPr>
          <p:nvPr/>
        </p:nvPicPr>
        <p:blipFill>
          <a:blip r:embed="rId3" cstate="print"/>
          <a:srcRect/>
          <a:stretch>
            <a:fillRect/>
          </a:stretch>
        </p:blipFill>
        <p:spPr bwMode="auto">
          <a:xfrm>
            <a:off x="7788990" y="1946176"/>
            <a:ext cx="4032448" cy="4032449"/>
          </a:xfrm>
          <a:prstGeom prst="rect">
            <a:avLst/>
          </a:prstGeom>
          <a:noFill/>
        </p:spPr>
      </p:pic>
      <p:sp>
        <p:nvSpPr>
          <p:cNvPr id="4" name="Oval 3">
            <a:extLst>
              <a:ext uri="{FF2B5EF4-FFF2-40B4-BE49-F238E27FC236}">
                <a16:creationId xmlns:a16="http://schemas.microsoft.com/office/drawing/2014/main" id="{1B07FA68-DC53-0AAD-2A38-3ACD8E9989C0}"/>
              </a:ext>
            </a:extLst>
          </p:cNvPr>
          <p:cNvSpPr/>
          <p:nvPr/>
        </p:nvSpPr>
        <p:spPr>
          <a:xfrm>
            <a:off x="7977352" y="3609109"/>
            <a:ext cx="1355834" cy="112054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797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5AF8-3D18-2990-8817-6DEC01D0E1E3}"/>
              </a:ext>
            </a:extLst>
          </p:cNvPr>
          <p:cNvSpPr>
            <a:spLocks noGrp="1"/>
          </p:cNvSpPr>
          <p:nvPr>
            <p:ph type="title"/>
          </p:nvPr>
        </p:nvSpPr>
        <p:spPr/>
        <p:txBody>
          <a:bodyPr/>
          <a:lstStyle/>
          <a:p>
            <a:r>
              <a:rPr lang="en-US"/>
              <a:t>Cycle </a:t>
            </a:r>
          </a:p>
        </p:txBody>
      </p:sp>
      <p:sp>
        <p:nvSpPr>
          <p:cNvPr id="3" name="Content Placeholder 2">
            <a:extLst>
              <a:ext uri="{FF2B5EF4-FFF2-40B4-BE49-F238E27FC236}">
                <a16:creationId xmlns:a16="http://schemas.microsoft.com/office/drawing/2014/main" id="{9D5B1EA2-FDDE-2A7E-24C3-634E00B52C69}"/>
              </a:ext>
            </a:extLst>
          </p:cNvPr>
          <p:cNvSpPr>
            <a:spLocks noGrp="1"/>
          </p:cNvSpPr>
          <p:nvPr>
            <p:ph idx="1"/>
          </p:nvPr>
        </p:nvSpPr>
        <p:spPr>
          <a:xfrm>
            <a:off x="838199" y="1515649"/>
            <a:ext cx="10798479" cy="5248406"/>
          </a:xfrm>
          <a:solidFill>
            <a:schemeClr val="tx1"/>
          </a:solidFill>
        </p:spPr>
        <p:txBody>
          <a:bodyPr>
            <a:normAutofit fontScale="25000" lnSpcReduction="20000"/>
          </a:bodyPr>
          <a:lstStyle/>
          <a:p>
            <a:pPr marL="0" indent="0">
              <a:buNone/>
            </a:pPr>
            <a:endParaRPr lang="en-US" sz="9600" b="1">
              <a:solidFill>
                <a:srgbClr val="4EC9B0"/>
              </a:solidFill>
              <a:effectLst/>
            </a:endParaRPr>
          </a:p>
          <a:p>
            <a:pPr marL="0" indent="0">
              <a:buNone/>
            </a:pPr>
            <a:r>
              <a:rPr lang="en-US" sz="8800" b="1">
                <a:solidFill>
                  <a:srgbClr val="4EC9B0"/>
                </a:solidFill>
                <a:effectLst/>
              </a:rPr>
              <a:t>Cycle</a:t>
            </a:r>
            <a:r>
              <a:rPr lang="en-US" sz="8800" b="1">
                <a:solidFill>
                  <a:srgbClr val="CCCCCC"/>
                </a:solidFill>
                <a:effectLst/>
              </a:rPr>
              <a:t> == /\ pc[</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"Cycle"</a:t>
            </a:r>
            <a:endParaRPr lang="en-US" sz="8800" b="1">
              <a:solidFill>
                <a:srgbClr val="CCCCCC"/>
              </a:solidFill>
              <a:effectLst/>
            </a:endParaRPr>
          </a:p>
          <a:p>
            <a:pPr marL="0" indent="0">
              <a:buNone/>
            </a:pPr>
            <a:r>
              <a:rPr lang="en-US" sz="8800" b="1">
                <a:solidFill>
                  <a:srgbClr val="CCCCCC"/>
                </a:solidFill>
                <a:effectLst/>
              </a:rPr>
              <a:t>                /\ </a:t>
            </a:r>
            <a:r>
              <a:rPr lang="en-US" sz="8800" b="1">
                <a:solidFill>
                  <a:srgbClr val="C586C0"/>
                </a:solidFill>
                <a:effectLst/>
              </a:rPr>
              <a:t>IF</a:t>
            </a:r>
            <a:r>
              <a:rPr lang="en-US" sz="8800" b="1">
                <a:solidFill>
                  <a:srgbClr val="CCCCCC"/>
                </a:solidFill>
                <a:effectLst/>
              </a:rPr>
              <a:t> at_light</a:t>
            </a:r>
          </a:p>
          <a:p>
            <a:pPr marL="0" indent="0">
              <a:buNone/>
            </a:pPr>
            <a:r>
              <a:rPr lang="en-US" sz="8800" b="1">
                <a:solidFill>
                  <a:srgbClr val="C586C0"/>
                </a:solidFill>
                <a:effectLst/>
              </a:rPr>
              <a:t>                           THEN</a:t>
            </a:r>
            <a:r>
              <a:rPr lang="en-US" sz="8800" b="1">
                <a:solidFill>
                  <a:srgbClr val="CCCCCC"/>
                </a:solidFill>
                <a:effectLst/>
              </a:rPr>
              <a:t> /\ </a:t>
            </a:r>
            <a:r>
              <a:rPr lang="en-US" sz="8800" b="1">
                <a:solidFill>
                  <a:srgbClr val="9CDCFE"/>
                </a:solidFill>
                <a:effectLst/>
              </a:rPr>
              <a:t>light'</a:t>
            </a:r>
            <a:r>
              <a:rPr lang="en-US" sz="8800" b="1">
                <a:solidFill>
                  <a:srgbClr val="CCCCCC"/>
                </a:solidFill>
                <a:effectLst/>
              </a:rPr>
              <a:t> = </a:t>
            </a:r>
            <a:r>
              <a:rPr lang="en-US" sz="8800" b="1">
                <a:solidFill>
                  <a:srgbClr val="DCDCAA"/>
                </a:solidFill>
                <a:effectLst/>
              </a:rPr>
              <a:t>NextColor</a:t>
            </a:r>
            <a:r>
              <a:rPr lang="en-US" sz="8800" b="1">
                <a:solidFill>
                  <a:srgbClr val="CCCCCC"/>
                </a:solidFill>
                <a:effectLst/>
              </a:rPr>
              <a:t>(light)</a:t>
            </a:r>
          </a:p>
          <a:p>
            <a:pPr marL="0" indent="0">
              <a:buNone/>
            </a:pPr>
            <a:r>
              <a:rPr lang="en-US" sz="8800" b="1">
                <a:solidFill>
                  <a:srgbClr val="CCCCCC"/>
                </a:solidFill>
                <a:effectLst/>
              </a:rPr>
              <a:t>                                        /\ </a:t>
            </a:r>
            <a:r>
              <a:rPr lang="en-US" sz="8800" b="1">
                <a:solidFill>
                  <a:srgbClr val="9CDCFE"/>
                </a:solidFill>
                <a:effectLst/>
              </a:rPr>
              <a:t>pc'</a:t>
            </a:r>
            <a:r>
              <a:rPr lang="en-US" sz="8800" b="1">
                <a:solidFill>
                  <a:srgbClr val="CCCCCC"/>
                </a:solidFill>
                <a:effectLst/>
              </a:rPr>
              <a:t> = [pc </a:t>
            </a:r>
            <a:r>
              <a:rPr lang="en-US" sz="8800" b="1">
                <a:solidFill>
                  <a:srgbClr val="569CD6"/>
                </a:solidFill>
                <a:effectLst/>
              </a:rPr>
              <a:t>EXCEPT</a:t>
            </a:r>
            <a:r>
              <a:rPr lang="en-US" sz="8800" b="1">
                <a:solidFill>
                  <a:srgbClr val="CCCCCC"/>
                </a:solidFill>
                <a:effectLst/>
              </a:rPr>
              <a:t> </a:t>
            </a:r>
            <a:r>
              <a:rPr lang="en-US" sz="8800" b="1">
                <a:solidFill>
                  <a:srgbClr val="9CDCFE"/>
                </a:solidFill>
                <a:effectLst/>
              </a:rPr>
              <a:t>!</a:t>
            </a:r>
            <a:r>
              <a:rPr lang="en-US" sz="8800" b="1">
                <a:solidFill>
                  <a:srgbClr val="CCCCCC"/>
                </a:solidFill>
                <a:effectLst/>
              </a:rPr>
              <a:t>[</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"Cycle"</a:t>
            </a:r>
            <a:r>
              <a:rPr lang="en-US" sz="8800" b="1">
                <a:solidFill>
                  <a:srgbClr val="CCCCCC"/>
                </a:solidFill>
                <a:effectLst/>
              </a:rPr>
              <a:t>]</a:t>
            </a:r>
          </a:p>
          <a:p>
            <a:pPr marL="0" indent="0">
              <a:buNone/>
            </a:pPr>
            <a:r>
              <a:rPr lang="en-US" sz="8800" b="1">
                <a:solidFill>
                  <a:srgbClr val="C586C0"/>
                </a:solidFill>
                <a:effectLst/>
              </a:rPr>
              <a:t>                      ELSE</a:t>
            </a:r>
            <a:r>
              <a:rPr lang="en-US" sz="8800" b="1">
                <a:solidFill>
                  <a:srgbClr val="CCCCCC"/>
                </a:solidFill>
                <a:effectLst/>
              </a:rPr>
              <a:t> /\ </a:t>
            </a:r>
            <a:r>
              <a:rPr lang="en-US" sz="8800" b="1">
                <a:solidFill>
                  <a:srgbClr val="9CDCFE"/>
                </a:solidFill>
                <a:effectLst/>
              </a:rPr>
              <a:t>pc'</a:t>
            </a:r>
            <a:r>
              <a:rPr lang="en-US" sz="8800" b="1">
                <a:solidFill>
                  <a:srgbClr val="CCCCCC"/>
                </a:solidFill>
                <a:effectLst/>
              </a:rPr>
              <a:t> = [pc </a:t>
            </a:r>
            <a:r>
              <a:rPr lang="en-US" sz="8800" b="1">
                <a:solidFill>
                  <a:srgbClr val="569CD6"/>
                </a:solidFill>
                <a:effectLst/>
              </a:rPr>
              <a:t>EXCEPT</a:t>
            </a:r>
            <a:r>
              <a:rPr lang="en-US" sz="8800" b="1">
                <a:solidFill>
                  <a:srgbClr val="CCCCCC"/>
                </a:solidFill>
                <a:effectLst/>
              </a:rPr>
              <a:t> </a:t>
            </a:r>
            <a:r>
              <a:rPr lang="en-US" sz="8800" b="1">
                <a:solidFill>
                  <a:srgbClr val="9CDCFE"/>
                </a:solidFill>
                <a:effectLst/>
              </a:rPr>
              <a:t>!</a:t>
            </a:r>
            <a:r>
              <a:rPr lang="en-US" sz="8800" b="1">
                <a:solidFill>
                  <a:srgbClr val="CCCCCC"/>
                </a:solidFill>
                <a:effectLst/>
              </a:rPr>
              <a:t>[</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"Done"</a:t>
            </a:r>
            <a:r>
              <a:rPr lang="en-US" sz="8800" b="1">
                <a:solidFill>
                  <a:srgbClr val="CCCCCC"/>
                </a:solidFill>
                <a:effectLst/>
              </a:rPr>
              <a:t>]</a:t>
            </a:r>
          </a:p>
          <a:p>
            <a:pPr marL="0" indent="0">
              <a:buNone/>
            </a:pPr>
            <a:r>
              <a:rPr lang="en-US" sz="8800" b="1">
                <a:solidFill>
                  <a:srgbClr val="CCCCCC"/>
                </a:solidFill>
                <a:effectLst/>
              </a:rPr>
              <a:t>                                 /\ </a:t>
            </a:r>
            <a:r>
              <a:rPr lang="en-US" sz="8800" b="1">
                <a:solidFill>
                  <a:srgbClr val="9CDCFE"/>
                </a:solidFill>
                <a:effectLst/>
              </a:rPr>
              <a:t>light'</a:t>
            </a:r>
            <a:r>
              <a:rPr lang="en-US" sz="8800" b="1">
                <a:solidFill>
                  <a:srgbClr val="CCCCCC"/>
                </a:solidFill>
                <a:effectLst/>
              </a:rPr>
              <a:t> = light</a:t>
            </a:r>
          </a:p>
          <a:p>
            <a:pPr marL="0" indent="0">
              <a:buNone/>
            </a:pPr>
            <a:r>
              <a:rPr lang="en-US" sz="8800" b="1">
                <a:solidFill>
                  <a:srgbClr val="CCCCCC"/>
                </a:solidFill>
                <a:effectLst/>
              </a:rPr>
              <a:t>                /\ </a:t>
            </a:r>
            <a:r>
              <a:rPr lang="en-US" sz="8800" b="1">
                <a:solidFill>
                  <a:srgbClr val="569CD6"/>
                </a:solidFill>
                <a:effectLst/>
              </a:rPr>
              <a:t>UNCHANGED</a:t>
            </a:r>
            <a:r>
              <a:rPr lang="en-US" sz="8800" b="1">
                <a:solidFill>
                  <a:srgbClr val="CCCCCC"/>
                </a:solidFill>
                <a:effectLst/>
              </a:rPr>
              <a:t> at_light</a:t>
            </a:r>
          </a:p>
          <a:p>
            <a:pPr marL="0" indent="0">
              <a:buNone/>
            </a:pPr>
            <a:br>
              <a:rPr lang="en-US" sz="8800" b="1">
                <a:solidFill>
                  <a:srgbClr val="CCCCCC"/>
                </a:solidFill>
                <a:effectLst/>
              </a:rPr>
            </a:br>
            <a:r>
              <a:rPr lang="en-US" sz="8800" b="1">
                <a:solidFill>
                  <a:srgbClr val="6A9955"/>
                </a:solidFill>
                <a:effectLst/>
              </a:rPr>
              <a:t>(* When triggered, at_light=TRUE, then the next state changes to the next    </a:t>
            </a:r>
          </a:p>
          <a:p>
            <a:pPr marL="0" indent="0">
              <a:buNone/>
            </a:pPr>
            <a:r>
              <a:rPr lang="en-US" sz="8800" b="1">
                <a:solidFill>
                  <a:srgbClr val="6A9955"/>
                </a:solidFill>
              </a:rPr>
              <a:t>     </a:t>
            </a:r>
            <a:r>
              <a:rPr lang="en-US" sz="8800" b="1">
                <a:solidFill>
                  <a:srgbClr val="6A9955"/>
                </a:solidFill>
                <a:effectLst/>
              </a:rPr>
              <a:t>color according to NextColor and update the counter pc from "light" to </a:t>
            </a:r>
          </a:p>
          <a:p>
            <a:pPr marL="0" indent="0">
              <a:buNone/>
            </a:pPr>
            <a:r>
              <a:rPr lang="en-US" sz="8800" b="1">
                <a:solidFill>
                  <a:srgbClr val="6A9955"/>
                </a:solidFill>
              </a:rPr>
              <a:t>     </a:t>
            </a:r>
            <a:r>
              <a:rPr lang="en-US" sz="8800" b="1">
                <a:solidFill>
                  <a:srgbClr val="6A9955"/>
                </a:solidFill>
                <a:effectLst/>
              </a:rPr>
              <a:t>"Cycle", i.e. in the next state the traffic light should continue cycling.</a:t>
            </a:r>
            <a:endParaRPr lang="en-US" sz="8800" b="1">
              <a:solidFill>
                <a:srgbClr val="CCCCCC"/>
              </a:solidFill>
              <a:effectLst/>
            </a:endParaRPr>
          </a:p>
          <a:p>
            <a:pPr marL="0" indent="0">
              <a:buNone/>
            </a:pPr>
            <a:r>
              <a:rPr lang="en-US" sz="8800" b="1">
                <a:solidFill>
                  <a:srgbClr val="6A9955"/>
                </a:solidFill>
                <a:effectLst/>
              </a:rPr>
              <a:t>     Otherwise, at_light=FALSE, update counter to "Done" and the light color </a:t>
            </a:r>
          </a:p>
          <a:p>
            <a:pPr marL="0" indent="0">
              <a:buNone/>
            </a:pPr>
            <a:r>
              <a:rPr lang="en-US" sz="8800" b="1">
                <a:solidFill>
                  <a:srgbClr val="6A9955"/>
                </a:solidFill>
              </a:rPr>
              <a:t>     </a:t>
            </a:r>
            <a:r>
              <a:rPr lang="en-US" sz="8800" b="1">
                <a:solidFill>
                  <a:srgbClr val="6A9955"/>
                </a:solidFill>
                <a:effectLst/>
              </a:rPr>
              <a:t>stays the same.</a:t>
            </a:r>
            <a:r>
              <a:rPr lang="en-US" sz="8800" b="1">
                <a:solidFill>
                  <a:srgbClr val="CCCCCC"/>
                </a:solidFill>
              </a:rPr>
              <a:t> </a:t>
            </a:r>
            <a:r>
              <a:rPr lang="en-US" sz="8800" b="1">
                <a:solidFill>
                  <a:srgbClr val="6A9955"/>
                </a:solidFill>
                <a:effectLst/>
              </a:rPr>
              <a:t>The "Cycle" operator does not change the status of at_light.*)</a:t>
            </a:r>
            <a:endParaRPr lang="en-US" sz="8800" b="1">
              <a:solidFill>
                <a:srgbClr val="CCCCCC"/>
              </a:solidFill>
              <a:effectLst/>
            </a:endParaRPr>
          </a:p>
          <a:p>
            <a:pPr marL="0" indent="0">
              <a:buNone/>
            </a:pPr>
            <a:endParaRPr lang="en-US"/>
          </a:p>
        </p:txBody>
      </p:sp>
      <p:sp>
        <p:nvSpPr>
          <p:cNvPr id="4" name="Oval 3">
            <a:extLst>
              <a:ext uri="{FF2B5EF4-FFF2-40B4-BE49-F238E27FC236}">
                <a16:creationId xmlns:a16="http://schemas.microsoft.com/office/drawing/2014/main" id="{76AD16DA-B54B-0804-C8E3-7D7A5B629191}"/>
              </a:ext>
            </a:extLst>
          </p:cNvPr>
          <p:cNvSpPr/>
          <p:nvPr/>
        </p:nvSpPr>
        <p:spPr>
          <a:xfrm>
            <a:off x="680839" y="1690688"/>
            <a:ext cx="1189974" cy="73903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03FE6F4C-1C70-5F08-1882-168EEA6533E8}"/>
              </a:ext>
            </a:extLst>
          </p:cNvPr>
          <p:cNvCxnSpPr>
            <a:cxnSpLocks/>
            <a:endCxn id="4" idx="7"/>
          </p:cNvCxnSpPr>
          <p:nvPr/>
        </p:nvCxnSpPr>
        <p:spPr>
          <a:xfrm flipH="1">
            <a:off x="1696545" y="1215025"/>
            <a:ext cx="1597800" cy="5838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539ACA-FA9C-FCF5-A747-D6046FA5160A}"/>
              </a:ext>
            </a:extLst>
          </p:cNvPr>
          <p:cNvSpPr txBox="1"/>
          <p:nvPr/>
        </p:nvSpPr>
        <p:spPr>
          <a:xfrm>
            <a:off x="3294345" y="845693"/>
            <a:ext cx="620048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This is a state description, i.e. a description of possible states</a:t>
            </a:r>
          </a:p>
        </p:txBody>
      </p:sp>
    </p:spTree>
    <p:extLst>
      <p:ext uri="{BB962C8B-B14F-4D97-AF65-F5344CB8AC3E}">
        <p14:creationId xmlns:p14="http://schemas.microsoft.com/office/powerpoint/2010/main" val="35117920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5AF8-3D18-2990-8817-6DEC01D0E1E3}"/>
              </a:ext>
            </a:extLst>
          </p:cNvPr>
          <p:cNvSpPr>
            <a:spLocks noGrp="1"/>
          </p:cNvSpPr>
          <p:nvPr>
            <p:ph type="title"/>
          </p:nvPr>
        </p:nvSpPr>
        <p:spPr/>
        <p:txBody>
          <a:bodyPr/>
          <a:lstStyle/>
          <a:p>
            <a:r>
              <a:rPr lang="en-US"/>
              <a:t>Cycle </a:t>
            </a:r>
          </a:p>
        </p:txBody>
      </p:sp>
      <p:sp>
        <p:nvSpPr>
          <p:cNvPr id="3" name="Content Placeholder 2">
            <a:extLst>
              <a:ext uri="{FF2B5EF4-FFF2-40B4-BE49-F238E27FC236}">
                <a16:creationId xmlns:a16="http://schemas.microsoft.com/office/drawing/2014/main" id="{9D5B1EA2-FDDE-2A7E-24C3-634E00B52C69}"/>
              </a:ext>
            </a:extLst>
          </p:cNvPr>
          <p:cNvSpPr>
            <a:spLocks noGrp="1"/>
          </p:cNvSpPr>
          <p:nvPr>
            <p:ph idx="1"/>
          </p:nvPr>
        </p:nvSpPr>
        <p:spPr>
          <a:xfrm>
            <a:off x="838199" y="1515649"/>
            <a:ext cx="10798479" cy="5248406"/>
          </a:xfrm>
          <a:solidFill>
            <a:schemeClr val="tx1"/>
          </a:solidFill>
        </p:spPr>
        <p:txBody>
          <a:bodyPr>
            <a:normAutofit fontScale="25000" lnSpcReduction="20000"/>
          </a:bodyPr>
          <a:lstStyle/>
          <a:p>
            <a:pPr marL="0" indent="0">
              <a:buNone/>
            </a:pPr>
            <a:endParaRPr lang="en-US" sz="9600" b="1">
              <a:solidFill>
                <a:srgbClr val="4EC9B0"/>
              </a:solidFill>
              <a:effectLst/>
            </a:endParaRPr>
          </a:p>
          <a:p>
            <a:pPr marL="0" indent="0">
              <a:buNone/>
            </a:pPr>
            <a:r>
              <a:rPr lang="en-US" sz="8800" b="1">
                <a:solidFill>
                  <a:srgbClr val="4EC9B0"/>
                </a:solidFill>
                <a:effectLst/>
              </a:rPr>
              <a:t>Cycle</a:t>
            </a:r>
            <a:r>
              <a:rPr lang="en-US" sz="8800" b="1">
                <a:solidFill>
                  <a:srgbClr val="CCCCCC"/>
                </a:solidFill>
                <a:effectLst/>
              </a:rPr>
              <a:t> == /\ pc[</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"Cycle"</a:t>
            </a:r>
            <a:endParaRPr lang="en-US" sz="8800" b="1">
              <a:solidFill>
                <a:srgbClr val="CCCCCC"/>
              </a:solidFill>
              <a:effectLst/>
            </a:endParaRPr>
          </a:p>
          <a:p>
            <a:pPr marL="0" indent="0">
              <a:buNone/>
            </a:pPr>
            <a:r>
              <a:rPr lang="en-US" sz="8800" b="1">
                <a:solidFill>
                  <a:srgbClr val="CCCCCC"/>
                </a:solidFill>
                <a:effectLst/>
              </a:rPr>
              <a:t>                /\ </a:t>
            </a:r>
            <a:r>
              <a:rPr lang="en-US" sz="8800" b="1">
                <a:solidFill>
                  <a:srgbClr val="C586C0"/>
                </a:solidFill>
                <a:effectLst/>
              </a:rPr>
              <a:t>IF</a:t>
            </a:r>
            <a:r>
              <a:rPr lang="en-US" sz="8800" b="1">
                <a:solidFill>
                  <a:srgbClr val="CCCCCC"/>
                </a:solidFill>
                <a:effectLst/>
              </a:rPr>
              <a:t> at_light</a:t>
            </a:r>
          </a:p>
          <a:p>
            <a:pPr marL="0" indent="0">
              <a:buNone/>
            </a:pPr>
            <a:r>
              <a:rPr lang="en-US" sz="8800" b="1">
                <a:solidFill>
                  <a:srgbClr val="C586C0"/>
                </a:solidFill>
                <a:effectLst/>
              </a:rPr>
              <a:t>                           THEN</a:t>
            </a:r>
            <a:r>
              <a:rPr lang="en-US" sz="8800" b="1">
                <a:solidFill>
                  <a:srgbClr val="CCCCCC"/>
                </a:solidFill>
                <a:effectLst/>
              </a:rPr>
              <a:t> /\ </a:t>
            </a:r>
            <a:r>
              <a:rPr lang="en-US" sz="8800" b="1">
                <a:solidFill>
                  <a:srgbClr val="9CDCFE"/>
                </a:solidFill>
                <a:effectLst/>
              </a:rPr>
              <a:t>light'</a:t>
            </a:r>
            <a:r>
              <a:rPr lang="en-US" sz="8800" b="1">
                <a:solidFill>
                  <a:srgbClr val="CCCCCC"/>
                </a:solidFill>
                <a:effectLst/>
              </a:rPr>
              <a:t> = </a:t>
            </a:r>
            <a:r>
              <a:rPr lang="en-US" sz="8800" b="1">
                <a:solidFill>
                  <a:srgbClr val="DCDCAA"/>
                </a:solidFill>
                <a:effectLst/>
              </a:rPr>
              <a:t>NextColor</a:t>
            </a:r>
            <a:r>
              <a:rPr lang="en-US" sz="8800" b="1">
                <a:solidFill>
                  <a:srgbClr val="CCCCCC"/>
                </a:solidFill>
                <a:effectLst/>
              </a:rPr>
              <a:t>(light)</a:t>
            </a:r>
          </a:p>
          <a:p>
            <a:pPr marL="0" indent="0">
              <a:buNone/>
            </a:pPr>
            <a:r>
              <a:rPr lang="en-US" sz="8800" b="1">
                <a:solidFill>
                  <a:srgbClr val="CCCCCC"/>
                </a:solidFill>
                <a:effectLst/>
              </a:rPr>
              <a:t>                                        /\ </a:t>
            </a:r>
            <a:r>
              <a:rPr lang="en-US" sz="8800" b="1">
                <a:solidFill>
                  <a:srgbClr val="9CDCFE"/>
                </a:solidFill>
                <a:effectLst/>
              </a:rPr>
              <a:t>pc'</a:t>
            </a:r>
            <a:r>
              <a:rPr lang="en-US" sz="8800" b="1">
                <a:solidFill>
                  <a:srgbClr val="CCCCCC"/>
                </a:solidFill>
                <a:effectLst/>
              </a:rPr>
              <a:t> = [pc </a:t>
            </a:r>
            <a:r>
              <a:rPr lang="en-US" sz="8800" b="1">
                <a:solidFill>
                  <a:srgbClr val="569CD6"/>
                </a:solidFill>
                <a:effectLst/>
              </a:rPr>
              <a:t>EXCEPT</a:t>
            </a:r>
            <a:r>
              <a:rPr lang="en-US" sz="8800" b="1">
                <a:solidFill>
                  <a:srgbClr val="CCCCCC"/>
                </a:solidFill>
                <a:effectLst/>
              </a:rPr>
              <a:t> </a:t>
            </a:r>
            <a:r>
              <a:rPr lang="en-US" sz="8800" b="1">
                <a:solidFill>
                  <a:srgbClr val="9CDCFE"/>
                </a:solidFill>
                <a:effectLst/>
              </a:rPr>
              <a:t>!</a:t>
            </a:r>
            <a:r>
              <a:rPr lang="en-US" sz="8800" b="1">
                <a:solidFill>
                  <a:srgbClr val="CCCCCC"/>
                </a:solidFill>
                <a:effectLst/>
              </a:rPr>
              <a:t>[</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"Cycle"</a:t>
            </a:r>
            <a:r>
              <a:rPr lang="en-US" sz="8800" b="1">
                <a:solidFill>
                  <a:srgbClr val="CCCCCC"/>
                </a:solidFill>
                <a:effectLst/>
              </a:rPr>
              <a:t>]</a:t>
            </a:r>
          </a:p>
          <a:p>
            <a:pPr marL="0" indent="0">
              <a:buNone/>
            </a:pPr>
            <a:r>
              <a:rPr lang="en-US" sz="8800" b="1">
                <a:solidFill>
                  <a:srgbClr val="C586C0"/>
                </a:solidFill>
                <a:effectLst/>
              </a:rPr>
              <a:t>                      ELSE</a:t>
            </a:r>
            <a:r>
              <a:rPr lang="en-US" sz="8800" b="1">
                <a:solidFill>
                  <a:srgbClr val="CCCCCC"/>
                </a:solidFill>
                <a:effectLst/>
              </a:rPr>
              <a:t> /\ </a:t>
            </a:r>
            <a:r>
              <a:rPr lang="en-US" sz="8800" b="1">
                <a:solidFill>
                  <a:srgbClr val="9CDCFE"/>
                </a:solidFill>
                <a:effectLst/>
              </a:rPr>
              <a:t>pc'</a:t>
            </a:r>
            <a:r>
              <a:rPr lang="en-US" sz="8800" b="1">
                <a:solidFill>
                  <a:srgbClr val="CCCCCC"/>
                </a:solidFill>
                <a:effectLst/>
              </a:rPr>
              <a:t> = [pc </a:t>
            </a:r>
            <a:r>
              <a:rPr lang="en-US" sz="8800" b="1">
                <a:solidFill>
                  <a:srgbClr val="569CD6"/>
                </a:solidFill>
                <a:effectLst/>
              </a:rPr>
              <a:t>EXCEPT</a:t>
            </a:r>
            <a:r>
              <a:rPr lang="en-US" sz="8800" b="1">
                <a:solidFill>
                  <a:srgbClr val="CCCCCC"/>
                </a:solidFill>
                <a:effectLst/>
              </a:rPr>
              <a:t> </a:t>
            </a:r>
            <a:r>
              <a:rPr lang="en-US" sz="8800" b="1">
                <a:solidFill>
                  <a:srgbClr val="9CDCFE"/>
                </a:solidFill>
                <a:effectLst/>
              </a:rPr>
              <a:t>!</a:t>
            </a:r>
            <a:r>
              <a:rPr lang="en-US" sz="8800" b="1">
                <a:solidFill>
                  <a:srgbClr val="CCCCCC"/>
                </a:solidFill>
                <a:effectLst/>
              </a:rPr>
              <a:t>[</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"Done"</a:t>
            </a:r>
            <a:r>
              <a:rPr lang="en-US" sz="8800" b="1">
                <a:solidFill>
                  <a:srgbClr val="CCCCCC"/>
                </a:solidFill>
                <a:effectLst/>
              </a:rPr>
              <a:t>]</a:t>
            </a:r>
          </a:p>
          <a:p>
            <a:pPr marL="0" indent="0">
              <a:buNone/>
            </a:pPr>
            <a:r>
              <a:rPr lang="en-US" sz="8800" b="1">
                <a:solidFill>
                  <a:srgbClr val="CCCCCC"/>
                </a:solidFill>
                <a:effectLst/>
              </a:rPr>
              <a:t>                                 /\ </a:t>
            </a:r>
            <a:r>
              <a:rPr lang="en-US" sz="8800" b="1">
                <a:solidFill>
                  <a:srgbClr val="9CDCFE"/>
                </a:solidFill>
                <a:effectLst/>
              </a:rPr>
              <a:t>light'</a:t>
            </a:r>
            <a:r>
              <a:rPr lang="en-US" sz="8800" b="1">
                <a:solidFill>
                  <a:srgbClr val="CCCCCC"/>
                </a:solidFill>
                <a:effectLst/>
              </a:rPr>
              <a:t> = light</a:t>
            </a:r>
          </a:p>
          <a:p>
            <a:pPr marL="0" indent="0">
              <a:buNone/>
            </a:pPr>
            <a:r>
              <a:rPr lang="en-US" sz="8800" b="1">
                <a:solidFill>
                  <a:srgbClr val="CCCCCC"/>
                </a:solidFill>
                <a:effectLst/>
              </a:rPr>
              <a:t>                /\ </a:t>
            </a:r>
            <a:r>
              <a:rPr lang="en-US" sz="8800" b="1">
                <a:solidFill>
                  <a:srgbClr val="569CD6"/>
                </a:solidFill>
                <a:effectLst/>
              </a:rPr>
              <a:t>UNCHANGED</a:t>
            </a:r>
            <a:r>
              <a:rPr lang="en-US" sz="8800" b="1">
                <a:solidFill>
                  <a:srgbClr val="CCCCCC"/>
                </a:solidFill>
                <a:effectLst/>
              </a:rPr>
              <a:t> at_light</a:t>
            </a:r>
          </a:p>
          <a:p>
            <a:pPr marL="0" indent="0">
              <a:buNone/>
            </a:pPr>
            <a:br>
              <a:rPr lang="en-US" sz="8800" b="1">
                <a:solidFill>
                  <a:srgbClr val="CCCCCC"/>
                </a:solidFill>
                <a:effectLst/>
              </a:rPr>
            </a:br>
            <a:r>
              <a:rPr lang="en-US" sz="8800" b="1">
                <a:solidFill>
                  <a:srgbClr val="6A9955"/>
                </a:solidFill>
                <a:effectLst/>
              </a:rPr>
              <a:t>(* When triggered, at_light=TRUE, then the next state changes to the next    </a:t>
            </a:r>
          </a:p>
          <a:p>
            <a:pPr marL="0" indent="0">
              <a:buNone/>
            </a:pPr>
            <a:r>
              <a:rPr lang="en-US" sz="8800" b="1">
                <a:solidFill>
                  <a:srgbClr val="6A9955"/>
                </a:solidFill>
              </a:rPr>
              <a:t>     </a:t>
            </a:r>
            <a:r>
              <a:rPr lang="en-US" sz="8800" b="1">
                <a:solidFill>
                  <a:srgbClr val="6A9955"/>
                </a:solidFill>
                <a:effectLst/>
              </a:rPr>
              <a:t>color according to NextColor and update the counter pc from "light" to </a:t>
            </a:r>
          </a:p>
          <a:p>
            <a:pPr marL="0" indent="0">
              <a:buNone/>
            </a:pPr>
            <a:r>
              <a:rPr lang="en-US" sz="8800" b="1">
                <a:solidFill>
                  <a:srgbClr val="6A9955"/>
                </a:solidFill>
              </a:rPr>
              <a:t>     </a:t>
            </a:r>
            <a:r>
              <a:rPr lang="en-US" sz="8800" b="1">
                <a:solidFill>
                  <a:srgbClr val="6A9955"/>
                </a:solidFill>
                <a:effectLst/>
              </a:rPr>
              <a:t>"Cycle", i.e. in the next state the traffic light should continue cycling.</a:t>
            </a:r>
            <a:endParaRPr lang="en-US" sz="8800" b="1">
              <a:solidFill>
                <a:srgbClr val="CCCCCC"/>
              </a:solidFill>
              <a:effectLst/>
            </a:endParaRPr>
          </a:p>
          <a:p>
            <a:pPr marL="0" indent="0">
              <a:buNone/>
            </a:pPr>
            <a:r>
              <a:rPr lang="en-US" sz="8800" b="1">
                <a:solidFill>
                  <a:srgbClr val="6A9955"/>
                </a:solidFill>
                <a:effectLst/>
              </a:rPr>
              <a:t>     Otherwise, at_light=FALSE, update counter to "Done" and the light color </a:t>
            </a:r>
          </a:p>
          <a:p>
            <a:pPr marL="0" indent="0">
              <a:buNone/>
            </a:pPr>
            <a:r>
              <a:rPr lang="en-US" sz="8800" b="1">
                <a:solidFill>
                  <a:srgbClr val="6A9955"/>
                </a:solidFill>
              </a:rPr>
              <a:t>     </a:t>
            </a:r>
            <a:r>
              <a:rPr lang="en-US" sz="8800" b="1">
                <a:solidFill>
                  <a:srgbClr val="6A9955"/>
                </a:solidFill>
                <a:effectLst/>
              </a:rPr>
              <a:t>stays the same.</a:t>
            </a:r>
            <a:r>
              <a:rPr lang="en-US" sz="8800" b="1">
                <a:solidFill>
                  <a:srgbClr val="CCCCCC"/>
                </a:solidFill>
              </a:rPr>
              <a:t> </a:t>
            </a:r>
            <a:r>
              <a:rPr lang="en-US" sz="8800" b="1">
                <a:solidFill>
                  <a:srgbClr val="6A9955"/>
                </a:solidFill>
                <a:effectLst/>
              </a:rPr>
              <a:t>The "Cycle" operator does not change the status of at_light.*)</a:t>
            </a:r>
            <a:endParaRPr lang="en-US" sz="8800" b="1">
              <a:solidFill>
                <a:srgbClr val="CCCCCC"/>
              </a:solidFill>
              <a:effectLst/>
            </a:endParaRPr>
          </a:p>
          <a:p>
            <a:pPr marL="0" indent="0">
              <a:buNone/>
            </a:pPr>
            <a:endParaRPr lang="en-US"/>
          </a:p>
        </p:txBody>
      </p:sp>
      <p:sp>
        <p:nvSpPr>
          <p:cNvPr id="4" name="Oval 3">
            <a:extLst>
              <a:ext uri="{FF2B5EF4-FFF2-40B4-BE49-F238E27FC236}">
                <a16:creationId xmlns:a16="http://schemas.microsoft.com/office/drawing/2014/main" id="{76AD16DA-B54B-0804-C8E3-7D7A5B629191}"/>
              </a:ext>
            </a:extLst>
          </p:cNvPr>
          <p:cNvSpPr/>
          <p:nvPr/>
        </p:nvSpPr>
        <p:spPr>
          <a:xfrm>
            <a:off x="1985211" y="1690687"/>
            <a:ext cx="3368842" cy="674861"/>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03FE6F4C-1C70-5F08-1882-168EEA6533E8}"/>
              </a:ext>
            </a:extLst>
          </p:cNvPr>
          <p:cNvCxnSpPr>
            <a:cxnSpLocks/>
            <a:endCxn id="4" idx="0"/>
          </p:cNvCxnSpPr>
          <p:nvPr/>
        </p:nvCxnSpPr>
        <p:spPr>
          <a:xfrm flipH="1">
            <a:off x="3669632" y="1120553"/>
            <a:ext cx="1213404" cy="570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539ACA-FA9C-FCF5-A747-D6046FA5160A}"/>
              </a:ext>
            </a:extLst>
          </p:cNvPr>
          <p:cNvSpPr txBox="1"/>
          <p:nvPr/>
        </p:nvSpPr>
        <p:spPr>
          <a:xfrm>
            <a:off x="4381410" y="751221"/>
            <a:ext cx="55423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This is the first condition from the CASE clause in Init</a:t>
            </a:r>
          </a:p>
        </p:txBody>
      </p:sp>
    </p:spTree>
    <p:extLst>
      <p:ext uri="{BB962C8B-B14F-4D97-AF65-F5344CB8AC3E}">
        <p14:creationId xmlns:p14="http://schemas.microsoft.com/office/powerpoint/2010/main" val="42503016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5AF8-3D18-2990-8817-6DEC01D0E1E3}"/>
              </a:ext>
            </a:extLst>
          </p:cNvPr>
          <p:cNvSpPr>
            <a:spLocks noGrp="1"/>
          </p:cNvSpPr>
          <p:nvPr>
            <p:ph type="title"/>
          </p:nvPr>
        </p:nvSpPr>
        <p:spPr/>
        <p:txBody>
          <a:bodyPr/>
          <a:lstStyle/>
          <a:p>
            <a:r>
              <a:rPr lang="en-US"/>
              <a:t>Cycle </a:t>
            </a:r>
          </a:p>
        </p:txBody>
      </p:sp>
      <p:sp>
        <p:nvSpPr>
          <p:cNvPr id="3" name="Content Placeholder 2">
            <a:extLst>
              <a:ext uri="{FF2B5EF4-FFF2-40B4-BE49-F238E27FC236}">
                <a16:creationId xmlns:a16="http://schemas.microsoft.com/office/drawing/2014/main" id="{9D5B1EA2-FDDE-2A7E-24C3-634E00B52C69}"/>
              </a:ext>
            </a:extLst>
          </p:cNvPr>
          <p:cNvSpPr>
            <a:spLocks noGrp="1"/>
          </p:cNvSpPr>
          <p:nvPr>
            <p:ph idx="1"/>
          </p:nvPr>
        </p:nvSpPr>
        <p:spPr>
          <a:xfrm>
            <a:off x="838199" y="1515649"/>
            <a:ext cx="10798479" cy="5248406"/>
          </a:xfrm>
          <a:solidFill>
            <a:schemeClr val="tx1"/>
          </a:solidFill>
        </p:spPr>
        <p:txBody>
          <a:bodyPr>
            <a:normAutofit fontScale="25000" lnSpcReduction="20000"/>
          </a:bodyPr>
          <a:lstStyle/>
          <a:p>
            <a:pPr marL="0" indent="0">
              <a:buNone/>
            </a:pPr>
            <a:endParaRPr lang="en-US" sz="9600" b="1">
              <a:solidFill>
                <a:srgbClr val="4EC9B0"/>
              </a:solidFill>
              <a:effectLst/>
            </a:endParaRPr>
          </a:p>
          <a:p>
            <a:pPr marL="0" indent="0">
              <a:buNone/>
            </a:pPr>
            <a:r>
              <a:rPr lang="en-US" sz="8800" b="1">
                <a:solidFill>
                  <a:srgbClr val="4EC9B0"/>
                </a:solidFill>
                <a:effectLst/>
              </a:rPr>
              <a:t>Cycle</a:t>
            </a:r>
            <a:r>
              <a:rPr lang="en-US" sz="8800" b="1">
                <a:solidFill>
                  <a:srgbClr val="CCCCCC"/>
                </a:solidFill>
                <a:effectLst/>
              </a:rPr>
              <a:t> == /\ pc[</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"Cycle"</a:t>
            </a:r>
            <a:endParaRPr lang="en-US" sz="8800" b="1">
              <a:solidFill>
                <a:srgbClr val="CCCCCC"/>
              </a:solidFill>
              <a:effectLst/>
            </a:endParaRPr>
          </a:p>
          <a:p>
            <a:pPr marL="0" indent="0">
              <a:buNone/>
            </a:pPr>
            <a:r>
              <a:rPr lang="en-US" sz="8800" b="1">
                <a:solidFill>
                  <a:srgbClr val="CCCCCC"/>
                </a:solidFill>
                <a:effectLst/>
              </a:rPr>
              <a:t>                /\ </a:t>
            </a:r>
            <a:r>
              <a:rPr lang="en-US" sz="8800" b="1">
                <a:solidFill>
                  <a:srgbClr val="C586C0"/>
                </a:solidFill>
                <a:effectLst/>
              </a:rPr>
              <a:t>IF</a:t>
            </a:r>
            <a:r>
              <a:rPr lang="en-US" sz="8800" b="1">
                <a:solidFill>
                  <a:srgbClr val="CCCCCC"/>
                </a:solidFill>
                <a:effectLst/>
              </a:rPr>
              <a:t> at_light</a:t>
            </a:r>
          </a:p>
          <a:p>
            <a:pPr marL="0" indent="0">
              <a:buNone/>
            </a:pPr>
            <a:r>
              <a:rPr lang="en-US" sz="8800" b="1">
                <a:solidFill>
                  <a:srgbClr val="C586C0"/>
                </a:solidFill>
                <a:effectLst/>
              </a:rPr>
              <a:t>                           THEN</a:t>
            </a:r>
            <a:r>
              <a:rPr lang="en-US" sz="8800" b="1">
                <a:solidFill>
                  <a:srgbClr val="CCCCCC"/>
                </a:solidFill>
                <a:effectLst/>
              </a:rPr>
              <a:t> /\ </a:t>
            </a:r>
            <a:r>
              <a:rPr lang="en-US" sz="8800" b="1">
                <a:solidFill>
                  <a:srgbClr val="9CDCFE"/>
                </a:solidFill>
                <a:effectLst/>
              </a:rPr>
              <a:t>light'</a:t>
            </a:r>
            <a:r>
              <a:rPr lang="en-US" sz="8800" b="1">
                <a:solidFill>
                  <a:srgbClr val="CCCCCC"/>
                </a:solidFill>
                <a:effectLst/>
              </a:rPr>
              <a:t> = </a:t>
            </a:r>
            <a:r>
              <a:rPr lang="en-US" sz="8800" b="1">
                <a:solidFill>
                  <a:srgbClr val="DCDCAA"/>
                </a:solidFill>
                <a:effectLst/>
              </a:rPr>
              <a:t>NextColor</a:t>
            </a:r>
            <a:r>
              <a:rPr lang="en-US" sz="8800" b="1">
                <a:solidFill>
                  <a:srgbClr val="CCCCCC"/>
                </a:solidFill>
                <a:effectLst/>
              </a:rPr>
              <a:t>(light)</a:t>
            </a:r>
          </a:p>
          <a:p>
            <a:pPr marL="0" indent="0">
              <a:buNone/>
            </a:pPr>
            <a:r>
              <a:rPr lang="en-US" sz="8800" b="1">
                <a:solidFill>
                  <a:srgbClr val="CCCCCC"/>
                </a:solidFill>
                <a:effectLst/>
              </a:rPr>
              <a:t>                                        /\ </a:t>
            </a:r>
            <a:r>
              <a:rPr lang="en-US" sz="8800" b="1">
                <a:solidFill>
                  <a:srgbClr val="9CDCFE"/>
                </a:solidFill>
                <a:effectLst/>
              </a:rPr>
              <a:t>pc'</a:t>
            </a:r>
            <a:r>
              <a:rPr lang="en-US" sz="8800" b="1">
                <a:solidFill>
                  <a:srgbClr val="CCCCCC"/>
                </a:solidFill>
                <a:effectLst/>
              </a:rPr>
              <a:t> = [pc </a:t>
            </a:r>
            <a:r>
              <a:rPr lang="en-US" sz="8800" b="1">
                <a:solidFill>
                  <a:srgbClr val="569CD6"/>
                </a:solidFill>
                <a:effectLst/>
              </a:rPr>
              <a:t>EXCEPT</a:t>
            </a:r>
            <a:r>
              <a:rPr lang="en-US" sz="8800" b="1">
                <a:solidFill>
                  <a:srgbClr val="CCCCCC"/>
                </a:solidFill>
                <a:effectLst/>
              </a:rPr>
              <a:t> </a:t>
            </a:r>
            <a:r>
              <a:rPr lang="en-US" sz="8800" b="1">
                <a:solidFill>
                  <a:srgbClr val="9CDCFE"/>
                </a:solidFill>
                <a:effectLst/>
              </a:rPr>
              <a:t>!</a:t>
            </a:r>
            <a:r>
              <a:rPr lang="en-US" sz="8800" b="1">
                <a:solidFill>
                  <a:srgbClr val="CCCCCC"/>
                </a:solidFill>
                <a:effectLst/>
              </a:rPr>
              <a:t>[</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"Cycle"</a:t>
            </a:r>
            <a:r>
              <a:rPr lang="en-US" sz="8800" b="1">
                <a:solidFill>
                  <a:srgbClr val="CCCCCC"/>
                </a:solidFill>
                <a:effectLst/>
              </a:rPr>
              <a:t>]</a:t>
            </a:r>
          </a:p>
          <a:p>
            <a:pPr marL="0" indent="0">
              <a:buNone/>
            </a:pPr>
            <a:r>
              <a:rPr lang="en-US" sz="8800" b="1">
                <a:solidFill>
                  <a:srgbClr val="C586C0"/>
                </a:solidFill>
                <a:effectLst/>
              </a:rPr>
              <a:t>                      ELSE</a:t>
            </a:r>
            <a:r>
              <a:rPr lang="en-US" sz="8800" b="1">
                <a:solidFill>
                  <a:srgbClr val="CCCCCC"/>
                </a:solidFill>
                <a:effectLst/>
              </a:rPr>
              <a:t> /\ </a:t>
            </a:r>
            <a:r>
              <a:rPr lang="en-US" sz="8800" b="1">
                <a:solidFill>
                  <a:srgbClr val="9CDCFE"/>
                </a:solidFill>
                <a:effectLst/>
              </a:rPr>
              <a:t>pc'</a:t>
            </a:r>
            <a:r>
              <a:rPr lang="en-US" sz="8800" b="1">
                <a:solidFill>
                  <a:srgbClr val="CCCCCC"/>
                </a:solidFill>
                <a:effectLst/>
              </a:rPr>
              <a:t> = [pc </a:t>
            </a:r>
            <a:r>
              <a:rPr lang="en-US" sz="8800" b="1">
                <a:solidFill>
                  <a:srgbClr val="569CD6"/>
                </a:solidFill>
                <a:effectLst/>
              </a:rPr>
              <a:t>EXCEPT</a:t>
            </a:r>
            <a:r>
              <a:rPr lang="en-US" sz="8800" b="1">
                <a:solidFill>
                  <a:srgbClr val="CCCCCC"/>
                </a:solidFill>
                <a:effectLst/>
              </a:rPr>
              <a:t> </a:t>
            </a:r>
            <a:r>
              <a:rPr lang="en-US" sz="8800" b="1">
                <a:solidFill>
                  <a:srgbClr val="9CDCFE"/>
                </a:solidFill>
                <a:effectLst/>
              </a:rPr>
              <a:t>!</a:t>
            </a:r>
            <a:r>
              <a:rPr lang="en-US" sz="8800" b="1">
                <a:solidFill>
                  <a:srgbClr val="CCCCCC"/>
                </a:solidFill>
                <a:effectLst/>
              </a:rPr>
              <a:t>[</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"Done"</a:t>
            </a:r>
            <a:r>
              <a:rPr lang="en-US" sz="8800" b="1">
                <a:solidFill>
                  <a:srgbClr val="CCCCCC"/>
                </a:solidFill>
                <a:effectLst/>
              </a:rPr>
              <a:t>]</a:t>
            </a:r>
          </a:p>
          <a:p>
            <a:pPr marL="0" indent="0">
              <a:buNone/>
            </a:pPr>
            <a:r>
              <a:rPr lang="en-US" sz="8800" b="1">
                <a:solidFill>
                  <a:srgbClr val="CCCCCC"/>
                </a:solidFill>
                <a:effectLst/>
              </a:rPr>
              <a:t>                                 /\ </a:t>
            </a:r>
            <a:r>
              <a:rPr lang="en-US" sz="8800" b="1">
                <a:solidFill>
                  <a:srgbClr val="9CDCFE"/>
                </a:solidFill>
                <a:effectLst/>
              </a:rPr>
              <a:t>light'</a:t>
            </a:r>
            <a:r>
              <a:rPr lang="en-US" sz="8800" b="1">
                <a:solidFill>
                  <a:srgbClr val="CCCCCC"/>
                </a:solidFill>
                <a:effectLst/>
              </a:rPr>
              <a:t> = light</a:t>
            </a:r>
          </a:p>
          <a:p>
            <a:pPr marL="0" indent="0">
              <a:buNone/>
            </a:pPr>
            <a:r>
              <a:rPr lang="en-US" sz="8800" b="1">
                <a:solidFill>
                  <a:srgbClr val="CCCCCC"/>
                </a:solidFill>
                <a:effectLst/>
              </a:rPr>
              <a:t>                /\ </a:t>
            </a:r>
            <a:r>
              <a:rPr lang="en-US" sz="8800" b="1">
                <a:solidFill>
                  <a:srgbClr val="569CD6"/>
                </a:solidFill>
                <a:effectLst/>
              </a:rPr>
              <a:t>UNCHANGED</a:t>
            </a:r>
            <a:r>
              <a:rPr lang="en-US" sz="8800" b="1">
                <a:solidFill>
                  <a:srgbClr val="CCCCCC"/>
                </a:solidFill>
                <a:effectLst/>
              </a:rPr>
              <a:t> at_light</a:t>
            </a:r>
          </a:p>
          <a:p>
            <a:pPr marL="0" indent="0">
              <a:buNone/>
            </a:pPr>
            <a:br>
              <a:rPr lang="en-US" sz="8800" b="1">
                <a:solidFill>
                  <a:srgbClr val="CCCCCC"/>
                </a:solidFill>
                <a:effectLst/>
              </a:rPr>
            </a:br>
            <a:r>
              <a:rPr lang="en-US" sz="8800" b="1">
                <a:solidFill>
                  <a:srgbClr val="6A9955"/>
                </a:solidFill>
                <a:effectLst/>
              </a:rPr>
              <a:t>(* When triggered, at_light=TRUE, then the next state changes to the next    </a:t>
            </a:r>
          </a:p>
          <a:p>
            <a:pPr marL="0" indent="0">
              <a:buNone/>
            </a:pPr>
            <a:r>
              <a:rPr lang="en-US" sz="8800" b="1">
                <a:solidFill>
                  <a:srgbClr val="6A9955"/>
                </a:solidFill>
              </a:rPr>
              <a:t>     </a:t>
            </a:r>
            <a:r>
              <a:rPr lang="en-US" sz="8800" b="1">
                <a:solidFill>
                  <a:srgbClr val="6A9955"/>
                </a:solidFill>
                <a:effectLst/>
              </a:rPr>
              <a:t>color according to NextColor and update the counter pc from "light" to </a:t>
            </a:r>
          </a:p>
          <a:p>
            <a:pPr marL="0" indent="0">
              <a:buNone/>
            </a:pPr>
            <a:r>
              <a:rPr lang="en-US" sz="8800" b="1">
                <a:solidFill>
                  <a:srgbClr val="6A9955"/>
                </a:solidFill>
              </a:rPr>
              <a:t>     </a:t>
            </a:r>
            <a:r>
              <a:rPr lang="en-US" sz="8800" b="1">
                <a:solidFill>
                  <a:srgbClr val="6A9955"/>
                </a:solidFill>
                <a:effectLst/>
              </a:rPr>
              <a:t>"Cycle", i.e. in the next state the traffic light should continue cycling.</a:t>
            </a:r>
            <a:endParaRPr lang="en-US" sz="8800" b="1">
              <a:solidFill>
                <a:srgbClr val="CCCCCC"/>
              </a:solidFill>
              <a:effectLst/>
            </a:endParaRPr>
          </a:p>
          <a:p>
            <a:pPr marL="0" indent="0">
              <a:buNone/>
            </a:pPr>
            <a:r>
              <a:rPr lang="en-US" sz="8800" b="1">
                <a:solidFill>
                  <a:srgbClr val="6A9955"/>
                </a:solidFill>
                <a:effectLst/>
              </a:rPr>
              <a:t>     Otherwise, at_light=FALSE, update counter to "Done" and the light color </a:t>
            </a:r>
          </a:p>
          <a:p>
            <a:pPr marL="0" indent="0">
              <a:buNone/>
            </a:pPr>
            <a:r>
              <a:rPr lang="en-US" sz="8800" b="1">
                <a:solidFill>
                  <a:srgbClr val="6A9955"/>
                </a:solidFill>
              </a:rPr>
              <a:t>     </a:t>
            </a:r>
            <a:r>
              <a:rPr lang="en-US" sz="8800" b="1">
                <a:solidFill>
                  <a:srgbClr val="6A9955"/>
                </a:solidFill>
                <a:effectLst/>
              </a:rPr>
              <a:t>stays the same.</a:t>
            </a:r>
            <a:r>
              <a:rPr lang="en-US" sz="8800" b="1">
                <a:solidFill>
                  <a:srgbClr val="CCCCCC"/>
                </a:solidFill>
              </a:rPr>
              <a:t> </a:t>
            </a:r>
            <a:r>
              <a:rPr lang="en-US" sz="8800" b="1">
                <a:solidFill>
                  <a:srgbClr val="6A9955"/>
                </a:solidFill>
                <a:effectLst/>
              </a:rPr>
              <a:t>The "Cycle" operator does not change the status of at_light.*)</a:t>
            </a:r>
            <a:endParaRPr lang="en-US" sz="8800" b="1">
              <a:solidFill>
                <a:srgbClr val="CCCCCC"/>
              </a:solidFill>
              <a:effectLst/>
            </a:endParaRPr>
          </a:p>
          <a:p>
            <a:pPr marL="0" indent="0">
              <a:buNone/>
            </a:pPr>
            <a:endParaRPr lang="en-US"/>
          </a:p>
        </p:txBody>
      </p:sp>
      <p:sp>
        <p:nvSpPr>
          <p:cNvPr id="4" name="Oval 3">
            <a:extLst>
              <a:ext uri="{FF2B5EF4-FFF2-40B4-BE49-F238E27FC236}">
                <a16:creationId xmlns:a16="http://schemas.microsoft.com/office/drawing/2014/main" id="{76AD16DA-B54B-0804-C8E3-7D7A5B629191}"/>
              </a:ext>
            </a:extLst>
          </p:cNvPr>
          <p:cNvSpPr/>
          <p:nvPr/>
        </p:nvSpPr>
        <p:spPr>
          <a:xfrm>
            <a:off x="3910263" y="2503782"/>
            <a:ext cx="974558" cy="5041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03FE6F4C-1C70-5F08-1882-168EEA6533E8}"/>
              </a:ext>
            </a:extLst>
          </p:cNvPr>
          <p:cNvCxnSpPr>
            <a:cxnSpLocks/>
            <a:endCxn id="4" idx="0"/>
          </p:cNvCxnSpPr>
          <p:nvPr/>
        </p:nvCxnSpPr>
        <p:spPr>
          <a:xfrm flipH="1">
            <a:off x="4397542" y="1120553"/>
            <a:ext cx="571500" cy="13832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539ACA-FA9C-FCF5-A747-D6046FA5160A}"/>
              </a:ext>
            </a:extLst>
          </p:cNvPr>
          <p:cNvSpPr txBox="1"/>
          <p:nvPr/>
        </p:nvSpPr>
        <p:spPr>
          <a:xfrm>
            <a:off x="3834826" y="503009"/>
            <a:ext cx="523803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Indicates the next step for light; strictly speaking,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light’ a relation between time points</a:t>
            </a:r>
          </a:p>
        </p:txBody>
      </p:sp>
    </p:spTree>
    <p:extLst>
      <p:ext uri="{BB962C8B-B14F-4D97-AF65-F5344CB8AC3E}">
        <p14:creationId xmlns:p14="http://schemas.microsoft.com/office/powerpoint/2010/main" val="3360740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5AF8-3D18-2990-8817-6DEC01D0E1E3}"/>
              </a:ext>
            </a:extLst>
          </p:cNvPr>
          <p:cNvSpPr>
            <a:spLocks noGrp="1"/>
          </p:cNvSpPr>
          <p:nvPr>
            <p:ph type="title"/>
          </p:nvPr>
        </p:nvSpPr>
        <p:spPr/>
        <p:txBody>
          <a:bodyPr/>
          <a:lstStyle/>
          <a:p>
            <a:r>
              <a:rPr lang="en-US"/>
              <a:t>Cycle </a:t>
            </a:r>
          </a:p>
        </p:txBody>
      </p:sp>
      <p:sp>
        <p:nvSpPr>
          <p:cNvPr id="3" name="Content Placeholder 2">
            <a:extLst>
              <a:ext uri="{FF2B5EF4-FFF2-40B4-BE49-F238E27FC236}">
                <a16:creationId xmlns:a16="http://schemas.microsoft.com/office/drawing/2014/main" id="{9D5B1EA2-FDDE-2A7E-24C3-634E00B52C69}"/>
              </a:ext>
            </a:extLst>
          </p:cNvPr>
          <p:cNvSpPr>
            <a:spLocks noGrp="1"/>
          </p:cNvSpPr>
          <p:nvPr>
            <p:ph idx="1"/>
          </p:nvPr>
        </p:nvSpPr>
        <p:spPr>
          <a:xfrm>
            <a:off x="838199" y="1515649"/>
            <a:ext cx="10798479" cy="5248406"/>
          </a:xfrm>
          <a:solidFill>
            <a:schemeClr val="tx1"/>
          </a:solidFill>
        </p:spPr>
        <p:txBody>
          <a:bodyPr>
            <a:normAutofit fontScale="25000" lnSpcReduction="20000"/>
          </a:bodyPr>
          <a:lstStyle/>
          <a:p>
            <a:pPr marL="0" indent="0">
              <a:buNone/>
            </a:pPr>
            <a:endParaRPr lang="en-US" sz="9600" b="1">
              <a:solidFill>
                <a:srgbClr val="4EC9B0"/>
              </a:solidFill>
              <a:effectLst/>
            </a:endParaRPr>
          </a:p>
          <a:p>
            <a:pPr marL="0" indent="0">
              <a:buNone/>
            </a:pPr>
            <a:r>
              <a:rPr lang="en-US" sz="8800" b="1">
                <a:solidFill>
                  <a:srgbClr val="4EC9B0"/>
                </a:solidFill>
                <a:effectLst/>
              </a:rPr>
              <a:t>Cycle</a:t>
            </a:r>
            <a:r>
              <a:rPr lang="en-US" sz="8800" b="1">
                <a:solidFill>
                  <a:srgbClr val="CCCCCC"/>
                </a:solidFill>
                <a:effectLst/>
              </a:rPr>
              <a:t> == /\ pc[</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"Cycle"</a:t>
            </a:r>
            <a:endParaRPr lang="en-US" sz="8800" b="1">
              <a:solidFill>
                <a:srgbClr val="CCCCCC"/>
              </a:solidFill>
              <a:effectLst/>
            </a:endParaRPr>
          </a:p>
          <a:p>
            <a:pPr marL="0" indent="0">
              <a:buNone/>
            </a:pPr>
            <a:r>
              <a:rPr lang="en-US" sz="8800" b="1">
                <a:solidFill>
                  <a:srgbClr val="CCCCCC"/>
                </a:solidFill>
                <a:effectLst/>
              </a:rPr>
              <a:t>                /\ </a:t>
            </a:r>
            <a:r>
              <a:rPr lang="en-US" sz="8800" b="1">
                <a:solidFill>
                  <a:srgbClr val="C586C0"/>
                </a:solidFill>
                <a:effectLst/>
              </a:rPr>
              <a:t>IF</a:t>
            </a:r>
            <a:r>
              <a:rPr lang="en-US" sz="8800" b="1">
                <a:solidFill>
                  <a:srgbClr val="CCCCCC"/>
                </a:solidFill>
                <a:effectLst/>
              </a:rPr>
              <a:t> at_light</a:t>
            </a:r>
          </a:p>
          <a:p>
            <a:pPr marL="0" indent="0">
              <a:buNone/>
            </a:pPr>
            <a:r>
              <a:rPr lang="en-US" sz="8800" b="1">
                <a:solidFill>
                  <a:srgbClr val="C586C0"/>
                </a:solidFill>
                <a:effectLst/>
              </a:rPr>
              <a:t>                           THEN</a:t>
            </a:r>
            <a:r>
              <a:rPr lang="en-US" sz="8800" b="1">
                <a:solidFill>
                  <a:srgbClr val="CCCCCC"/>
                </a:solidFill>
                <a:effectLst/>
              </a:rPr>
              <a:t> /\ </a:t>
            </a:r>
            <a:r>
              <a:rPr lang="en-US" sz="8800" b="1">
                <a:solidFill>
                  <a:srgbClr val="9CDCFE"/>
                </a:solidFill>
                <a:effectLst/>
              </a:rPr>
              <a:t>light'</a:t>
            </a:r>
            <a:r>
              <a:rPr lang="en-US" sz="8800" b="1">
                <a:solidFill>
                  <a:srgbClr val="CCCCCC"/>
                </a:solidFill>
                <a:effectLst/>
              </a:rPr>
              <a:t> = </a:t>
            </a:r>
            <a:r>
              <a:rPr lang="en-US" sz="8800" b="1">
                <a:solidFill>
                  <a:srgbClr val="DCDCAA"/>
                </a:solidFill>
                <a:effectLst/>
              </a:rPr>
              <a:t>NextColor</a:t>
            </a:r>
            <a:r>
              <a:rPr lang="en-US" sz="8800" b="1">
                <a:solidFill>
                  <a:srgbClr val="CCCCCC"/>
                </a:solidFill>
                <a:effectLst/>
              </a:rPr>
              <a:t>(light)</a:t>
            </a:r>
          </a:p>
          <a:p>
            <a:pPr marL="0" indent="0">
              <a:buNone/>
            </a:pPr>
            <a:r>
              <a:rPr lang="en-US" sz="8800" b="1">
                <a:solidFill>
                  <a:srgbClr val="CCCCCC"/>
                </a:solidFill>
                <a:effectLst/>
              </a:rPr>
              <a:t>                                        /\ </a:t>
            </a:r>
            <a:r>
              <a:rPr lang="en-US" sz="8800" b="1">
                <a:solidFill>
                  <a:srgbClr val="9CDCFE"/>
                </a:solidFill>
                <a:effectLst/>
              </a:rPr>
              <a:t>pc'</a:t>
            </a:r>
            <a:r>
              <a:rPr lang="en-US" sz="8800" b="1">
                <a:solidFill>
                  <a:srgbClr val="CCCCCC"/>
                </a:solidFill>
                <a:effectLst/>
              </a:rPr>
              <a:t> = [pc </a:t>
            </a:r>
            <a:r>
              <a:rPr lang="en-US" sz="8800" b="1">
                <a:solidFill>
                  <a:srgbClr val="569CD6"/>
                </a:solidFill>
                <a:effectLst/>
              </a:rPr>
              <a:t>EXCEPT</a:t>
            </a:r>
            <a:r>
              <a:rPr lang="en-US" sz="8800" b="1">
                <a:solidFill>
                  <a:srgbClr val="CCCCCC"/>
                </a:solidFill>
                <a:effectLst/>
              </a:rPr>
              <a:t> </a:t>
            </a:r>
            <a:r>
              <a:rPr lang="en-US" sz="8800" b="1">
                <a:solidFill>
                  <a:srgbClr val="9CDCFE"/>
                </a:solidFill>
                <a:effectLst/>
              </a:rPr>
              <a:t>!</a:t>
            </a:r>
            <a:r>
              <a:rPr lang="en-US" sz="8800" b="1">
                <a:solidFill>
                  <a:srgbClr val="CCCCCC"/>
                </a:solidFill>
                <a:effectLst/>
              </a:rPr>
              <a:t>[</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"Cycle"</a:t>
            </a:r>
            <a:r>
              <a:rPr lang="en-US" sz="8800" b="1">
                <a:solidFill>
                  <a:srgbClr val="CCCCCC"/>
                </a:solidFill>
                <a:effectLst/>
              </a:rPr>
              <a:t>]</a:t>
            </a:r>
          </a:p>
          <a:p>
            <a:pPr marL="0" indent="0">
              <a:buNone/>
            </a:pPr>
            <a:r>
              <a:rPr lang="en-US" sz="8800" b="1">
                <a:solidFill>
                  <a:srgbClr val="C586C0"/>
                </a:solidFill>
                <a:effectLst/>
              </a:rPr>
              <a:t>                      ELSE</a:t>
            </a:r>
            <a:r>
              <a:rPr lang="en-US" sz="8800" b="1">
                <a:solidFill>
                  <a:srgbClr val="CCCCCC"/>
                </a:solidFill>
                <a:effectLst/>
              </a:rPr>
              <a:t> /\ </a:t>
            </a:r>
            <a:r>
              <a:rPr lang="en-US" sz="8800" b="1">
                <a:solidFill>
                  <a:srgbClr val="9CDCFE"/>
                </a:solidFill>
                <a:effectLst/>
              </a:rPr>
              <a:t>pc'</a:t>
            </a:r>
            <a:r>
              <a:rPr lang="en-US" sz="8800" b="1">
                <a:solidFill>
                  <a:srgbClr val="CCCCCC"/>
                </a:solidFill>
                <a:effectLst/>
              </a:rPr>
              <a:t> = [pc </a:t>
            </a:r>
            <a:r>
              <a:rPr lang="en-US" sz="8800" b="1">
                <a:solidFill>
                  <a:srgbClr val="569CD6"/>
                </a:solidFill>
                <a:effectLst/>
              </a:rPr>
              <a:t>EXCEPT</a:t>
            </a:r>
            <a:r>
              <a:rPr lang="en-US" sz="8800" b="1">
                <a:solidFill>
                  <a:srgbClr val="CCCCCC"/>
                </a:solidFill>
                <a:effectLst/>
              </a:rPr>
              <a:t> </a:t>
            </a:r>
            <a:r>
              <a:rPr lang="en-US" sz="8800" b="1">
                <a:solidFill>
                  <a:srgbClr val="9CDCFE"/>
                </a:solidFill>
                <a:effectLst/>
              </a:rPr>
              <a:t>!</a:t>
            </a:r>
            <a:r>
              <a:rPr lang="en-US" sz="8800" b="1">
                <a:solidFill>
                  <a:srgbClr val="CCCCCC"/>
                </a:solidFill>
                <a:effectLst/>
              </a:rPr>
              <a:t>[</a:t>
            </a:r>
            <a:r>
              <a:rPr lang="en-US" sz="8800" b="1">
                <a:solidFill>
                  <a:srgbClr val="CE9178"/>
                </a:solidFill>
                <a:effectLst/>
              </a:rPr>
              <a:t>"light"</a:t>
            </a:r>
            <a:r>
              <a:rPr lang="en-US" sz="8800" b="1">
                <a:solidFill>
                  <a:srgbClr val="CCCCCC"/>
                </a:solidFill>
                <a:effectLst/>
              </a:rPr>
              <a:t>] = </a:t>
            </a:r>
            <a:r>
              <a:rPr lang="en-US" sz="8800" b="1">
                <a:solidFill>
                  <a:srgbClr val="CE9178"/>
                </a:solidFill>
                <a:effectLst/>
              </a:rPr>
              <a:t>"Done"</a:t>
            </a:r>
            <a:r>
              <a:rPr lang="en-US" sz="8800" b="1">
                <a:solidFill>
                  <a:srgbClr val="CCCCCC"/>
                </a:solidFill>
                <a:effectLst/>
              </a:rPr>
              <a:t>]</a:t>
            </a:r>
          </a:p>
          <a:p>
            <a:pPr marL="0" indent="0">
              <a:buNone/>
            </a:pPr>
            <a:r>
              <a:rPr lang="en-US" sz="8800" b="1">
                <a:solidFill>
                  <a:srgbClr val="CCCCCC"/>
                </a:solidFill>
                <a:effectLst/>
              </a:rPr>
              <a:t>                                 /\ </a:t>
            </a:r>
            <a:r>
              <a:rPr lang="en-US" sz="8800" b="1">
                <a:solidFill>
                  <a:srgbClr val="9CDCFE"/>
                </a:solidFill>
                <a:effectLst/>
              </a:rPr>
              <a:t>light'</a:t>
            </a:r>
            <a:r>
              <a:rPr lang="en-US" sz="8800" b="1">
                <a:solidFill>
                  <a:srgbClr val="CCCCCC"/>
                </a:solidFill>
                <a:effectLst/>
              </a:rPr>
              <a:t> = light</a:t>
            </a:r>
          </a:p>
          <a:p>
            <a:pPr marL="0" indent="0">
              <a:buNone/>
            </a:pPr>
            <a:r>
              <a:rPr lang="en-US" sz="8800" b="1">
                <a:solidFill>
                  <a:srgbClr val="CCCCCC"/>
                </a:solidFill>
                <a:effectLst/>
              </a:rPr>
              <a:t>                /\ </a:t>
            </a:r>
            <a:r>
              <a:rPr lang="en-US" sz="8800" b="1">
                <a:solidFill>
                  <a:srgbClr val="569CD6"/>
                </a:solidFill>
                <a:effectLst/>
              </a:rPr>
              <a:t>UNCHANGED</a:t>
            </a:r>
            <a:r>
              <a:rPr lang="en-US" sz="8800" b="1">
                <a:solidFill>
                  <a:srgbClr val="CCCCCC"/>
                </a:solidFill>
                <a:effectLst/>
              </a:rPr>
              <a:t> at_light</a:t>
            </a:r>
          </a:p>
          <a:p>
            <a:pPr marL="0" indent="0">
              <a:buNone/>
            </a:pPr>
            <a:br>
              <a:rPr lang="en-US" sz="8800" b="1">
                <a:solidFill>
                  <a:srgbClr val="CCCCCC"/>
                </a:solidFill>
                <a:effectLst/>
              </a:rPr>
            </a:br>
            <a:r>
              <a:rPr lang="en-US" sz="8800" b="1">
                <a:solidFill>
                  <a:srgbClr val="6A9955"/>
                </a:solidFill>
                <a:effectLst/>
              </a:rPr>
              <a:t>(* When triggered, at_light=TRUE, then the next state changes to the next    </a:t>
            </a:r>
          </a:p>
          <a:p>
            <a:pPr marL="0" indent="0">
              <a:buNone/>
            </a:pPr>
            <a:r>
              <a:rPr lang="en-US" sz="8800" b="1">
                <a:solidFill>
                  <a:srgbClr val="6A9955"/>
                </a:solidFill>
              </a:rPr>
              <a:t>     </a:t>
            </a:r>
            <a:r>
              <a:rPr lang="en-US" sz="8800" b="1">
                <a:solidFill>
                  <a:srgbClr val="6A9955"/>
                </a:solidFill>
                <a:effectLst/>
              </a:rPr>
              <a:t>color according to NextColor and update the counter pc from "light" to </a:t>
            </a:r>
          </a:p>
          <a:p>
            <a:pPr marL="0" indent="0">
              <a:buNone/>
            </a:pPr>
            <a:r>
              <a:rPr lang="en-US" sz="8800" b="1">
                <a:solidFill>
                  <a:srgbClr val="6A9955"/>
                </a:solidFill>
              </a:rPr>
              <a:t>     </a:t>
            </a:r>
            <a:r>
              <a:rPr lang="en-US" sz="8800" b="1">
                <a:solidFill>
                  <a:srgbClr val="6A9955"/>
                </a:solidFill>
                <a:effectLst/>
              </a:rPr>
              <a:t>"Cycle", i.e. in the next state the traffic light should continue cycling.</a:t>
            </a:r>
            <a:endParaRPr lang="en-US" sz="8800" b="1">
              <a:solidFill>
                <a:srgbClr val="CCCCCC"/>
              </a:solidFill>
              <a:effectLst/>
            </a:endParaRPr>
          </a:p>
          <a:p>
            <a:pPr marL="0" indent="0">
              <a:buNone/>
            </a:pPr>
            <a:r>
              <a:rPr lang="en-US" sz="8800" b="1">
                <a:solidFill>
                  <a:srgbClr val="6A9955"/>
                </a:solidFill>
                <a:effectLst/>
              </a:rPr>
              <a:t>     Otherwise, at_light=FALSE, update counter to "Done" and the light color </a:t>
            </a:r>
          </a:p>
          <a:p>
            <a:pPr marL="0" indent="0">
              <a:buNone/>
            </a:pPr>
            <a:r>
              <a:rPr lang="en-US" sz="8800" b="1">
                <a:solidFill>
                  <a:srgbClr val="6A9955"/>
                </a:solidFill>
              </a:rPr>
              <a:t>     </a:t>
            </a:r>
            <a:r>
              <a:rPr lang="en-US" sz="8800" b="1">
                <a:solidFill>
                  <a:srgbClr val="6A9955"/>
                </a:solidFill>
                <a:effectLst/>
              </a:rPr>
              <a:t>stays the same.</a:t>
            </a:r>
            <a:r>
              <a:rPr lang="en-US" sz="8800" b="1">
                <a:solidFill>
                  <a:srgbClr val="CCCCCC"/>
                </a:solidFill>
              </a:rPr>
              <a:t> </a:t>
            </a:r>
            <a:r>
              <a:rPr lang="en-US" sz="8800" b="1">
                <a:solidFill>
                  <a:srgbClr val="6A9955"/>
                </a:solidFill>
                <a:effectLst/>
              </a:rPr>
              <a:t>The "Cycle" operator does not change the status of at_light.*)</a:t>
            </a:r>
            <a:endParaRPr lang="en-US" sz="8800" b="1">
              <a:solidFill>
                <a:srgbClr val="CCCCCC"/>
              </a:solidFill>
              <a:effectLst/>
            </a:endParaRPr>
          </a:p>
          <a:p>
            <a:pPr marL="0" indent="0">
              <a:buNone/>
            </a:pPr>
            <a:endParaRPr lang="en-US"/>
          </a:p>
        </p:txBody>
      </p:sp>
      <p:sp>
        <p:nvSpPr>
          <p:cNvPr id="4" name="Oval 3">
            <a:extLst>
              <a:ext uri="{FF2B5EF4-FFF2-40B4-BE49-F238E27FC236}">
                <a16:creationId xmlns:a16="http://schemas.microsoft.com/office/drawing/2014/main" id="{76AD16DA-B54B-0804-C8E3-7D7A5B629191}"/>
              </a:ext>
            </a:extLst>
          </p:cNvPr>
          <p:cNvSpPr/>
          <p:nvPr/>
        </p:nvSpPr>
        <p:spPr>
          <a:xfrm>
            <a:off x="2153653" y="3898232"/>
            <a:ext cx="3368842" cy="67376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03FE6F4C-1C70-5F08-1882-168EEA6533E8}"/>
              </a:ext>
            </a:extLst>
          </p:cNvPr>
          <p:cNvCxnSpPr>
            <a:cxnSpLocks/>
            <a:endCxn id="4" idx="0"/>
          </p:cNvCxnSpPr>
          <p:nvPr/>
        </p:nvCxnSpPr>
        <p:spPr>
          <a:xfrm flipH="1">
            <a:off x="3838074" y="1149340"/>
            <a:ext cx="2009273" cy="27488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539ACA-FA9C-FCF5-A747-D6046FA5160A}"/>
              </a:ext>
            </a:extLst>
          </p:cNvPr>
          <p:cNvSpPr txBox="1"/>
          <p:nvPr/>
        </p:nvSpPr>
        <p:spPr>
          <a:xfrm>
            <a:off x="4649902" y="503009"/>
            <a:ext cx="360791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light cycling should not affect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whether a car is at the light</a:t>
            </a:r>
          </a:p>
        </p:txBody>
      </p:sp>
    </p:spTree>
    <p:extLst>
      <p:ext uri="{BB962C8B-B14F-4D97-AF65-F5344CB8AC3E}">
        <p14:creationId xmlns:p14="http://schemas.microsoft.com/office/powerpoint/2010/main" val="3381772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5AF8-3D18-2990-8817-6DEC01D0E1E3}"/>
              </a:ext>
            </a:extLst>
          </p:cNvPr>
          <p:cNvSpPr>
            <a:spLocks noGrp="1"/>
          </p:cNvSpPr>
          <p:nvPr>
            <p:ph type="title"/>
          </p:nvPr>
        </p:nvSpPr>
        <p:spPr/>
        <p:txBody>
          <a:bodyPr/>
          <a:lstStyle/>
          <a:p>
            <a:r>
              <a:rPr lang="en-US"/>
              <a:t>Drive </a:t>
            </a:r>
          </a:p>
        </p:txBody>
      </p:sp>
      <p:sp>
        <p:nvSpPr>
          <p:cNvPr id="3" name="Content Placeholder 2">
            <a:extLst>
              <a:ext uri="{FF2B5EF4-FFF2-40B4-BE49-F238E27FC236}">
                <a16:creationId xmlns:a16="http://schemas.microsoft.com/office/drawing/2014/main" id="{9D5B1EA2-FDDE-2A7E-24C3-634E00B52C69}"/>
              </a:ext>
            </a:extLst>
          </p:cNvPr>
          <p:cNvSpPr>
            <a:spLocks noGrp="1"/>
          </p:cNvSpPr>
          <p:nvPr>
            <p:ph idx="1"/>
          </p:nvPr>
        </p:nvSpPr>
        <p:spPr>
          <a:xfrm>
            <a:off x="838199" y="1515649"/>
            <a:ext cx="10798479" cy="5248406"/>
          </a:xfrm>
          <a:solidFill>
            <a:schemeClr val="tx1"/>
          </a:solidFill>
        </p:spPr>
        <p:txBody>
          <a:bodyPr>
            <a:normAutofit/>
          </a:bodyPr>
          <a:lstStyle/>
          <a:p>
            <a:pPr marL="0" indent="0">
              <a:buNone/>
            </a:pPr>
            <a:br>
              <a:rPr lang="en-US" sz="4400" b="0">
                <a:solidFill>
                  <a:srgbClr val="4EC9B0"/>
                </a:solidFill>
                <a:effectLst/>
              </a:rPr>
            </a:br>
            <a:r>
              <a:rPr lang="en-US" sz="2200" b="1">
                <a:solidFill>
                  <a:srgbClr val="4EC9B0"/>
                </a:solidFill>
                <a:effectLst/>
              </a:rPr>
              <a:t>Drive</a:t>
            </a:r>
            <a:r>
              <a:rPr lang="en-US" sz="2200" b="1">
                <a:solidFill>
                  <a:srgbClr val="CCCCCC"/>
                </a:solidFill>
                <a:effectLst/>
              </a:rPr>
              <a:t> == /\ pc[</a:t>
            </a:r>
            <a:r>
              <a:rPr lang="en-US" sz="2200" b="1">
                <a:solidFill>
                  <a:srgbClr val="CE9178"/>
                </a:solidFill>
                <a:effectLst/>
              </a:rPr>
              <a:t>"car"</a:t>
            </a:r>
            <a:r>
              <a:rPr lang="en-US" sz="2200" b="1">
                <a:solidFill>
                  <a:srgbClr val="CCCCCC"/>
                </a:solidFill>
                <a:effectLst/>
              </a:rPr>
              <a:t>] = </a:t>
            </a:r>
            <a:r>
              <a:rPr lang="en-US" sz="2200" b="1">
                <a:solidFill>
                  <a:srgbClr val="CE9178"/>
                </a:solidFill>
                <a:effectLst/>
              </a:rPr>
              <a:t>"Drive"</a:t>
            </a:r>
            <a:endParaRPr lang="en-US" sz="2200" b="1">
              <a:solidFill>
                <a:srgbClr val="CCCCCC"/>
              </a:solidFill>
              <a:effectLst/>
            </a:endParaRPr>
          </a:p>
          <a:p>
            <a:pPr marL="0" indent="0">
              <a:buNone/>
            </a:pPr>
            <a:r>
              <a:rPr lang="en-US" sz="2200" b="1">
                <a:solidFill>
                  <a:srgbClr val="CCCCCC"/>
                </a:solidFill>
                <a:effectLst/>
              </a:rPr>
              <a:t>                /\ light = </a:t>
            </a:r>
            <a:r>
              <a:rPr lang="en-US" sz="2200" b="1">
                <a:solidFill>
                  <a:srgbClr val="CE9178"/>
                </a:solidFill>
                <a:effectLst/>
              </a:rPr>
              <a:t>"green"</a:t>
            </a:r>
            <a:endParaRPr lang="en-US" sz="2200" b="1">
              <a:solidFill>
                <a:srgbClr val="CCCCCC"/>
              </a:solidFill>
              <a:effectLst/>
            </a:endParaRPr>
          </a:p>
          <a:p>
            <a:pPr marL="0" indent="0">
              <a:buNone/>
            </a:pPr>
            <a:r>
              <a:rPr lang="en-US" sz="2200" b="1">
                <a:solidFill>
                  <a:srgbClr val="CCCCCC"/>
                </a:solidFill>
                <a:effectLst/>
              </a:rPr>
              <a:t>                /\ </a:t>
            </a:r>
            <a:r>
              <a:rPr lang="en-US" sz="2200" b="1">
                <a:solidFill>
                  <a:srgbClr val="9CDCFE"/>
                </a:solidFill>
                <a:effectLst/>
              </a:rPr>
              <a:t>at_light'</a:t>
            </a:r>
            <a:r>
              <a:rPr lang="en-US" sz="2200" b="1">
                <a:solidFill>
                  <a:srgbClr val="CCCCCC"/>
                </a:solidFill>
                <a:effectLst/>
              </a:rPr>
              <a:t> = FALSE</a:t>
            </a:r>
          </a:p>
          <a:p>
            <a:pPr marL="0" indent="0">
              <a:buNone/>
            </a:pPr>
            <a:r>
              <a:rPr lang="en-US" sz="2200" b="1">
                <a:solidFill>
                  <a:srgbClr val="CCCCCC"/>
                </a:solidFill>
                <a:effectLst/>
              </a:rPr>
              <a:t>                /\ </a:t>
            </a:r>
            <a:r>
              <a:rPr lang="en-US" sz="2200" b="1">
                <a:solidFill>
                  <a:srgbClr val="9CDCFE"/>
                </a:solidFill>
                <a:effectLst/>
              </a:rPr>
              <a:t>pc'</a:t>
            </a:r>
            <a:r>
              <a:rPr lang="en-US" sz="2200" b="1">
                <a:solidFill>
                  <a:srgbClr val="CCCCCC"/>
                </a:solidFill>
                <a:effectLst/>
              </a:rPr>
              <a:t> = [pc </a:t>
            </a:r>
            <a:r>
              <a:rPr lang="en-US" sz="2200" b="1">
                <a:solidFill>
                  <a:srgbClr val="569CD6"/>
                </a:solidFill>
                <a:effectLst/>
              </a:rPr>
              <a:t>EXCEPT</a:t>
            </a:r>
            <a:r>
              <a:rPr lang="en-US" sz="2200" b="1">
                <a:solidFill>
                  <a:srgbClr val="CCCCCC"/>
                </a:solidFill>
                <a:effectLst/>
              </a:rPr>
              <a:t> </a:t>
            </a:r>
            <a:r>
              <a:rPr lang="en-US" sz="2200" b="1">
                <a:solidFill>
                  <a:srgbClr val="9CDCFE"/>
                </a:solidFill>
                <a:effectLst/>
              </a:rPr>
              <a:t>!</a:t>
            </a:r>
            <a:r>
              <a:rPr lang="en-US" sz="2200" b="1">
                <a:solidFill>
                  <a:srgbClr val="CCCCCC"/>
                </a:solidFill>
                <a:effectLst/>
              </a:rPr>
              <a:t>[</a:t>
            </a:r>
            <a:r>
              <a:rPr lang="en-US" sz="2200" b="1">
                <a:solidFill>
                  <a:srgbClr val="CE9178"/>
                </a:solidFill>
                <a:effectLst/>
              </a:rPr>
              <a:t>"car"</a:t>
            </a:r>
            <a:r>
              <a:rPr lang="en-US" sz="2200" b="1">
                <a:solidFill>
                  <a:srgbClr val="CCCCCC"/>
                </a:solidFill>
                <a:effectLst/>
              </a:rPr>
              <a:t>] = </a:t>
            </a:r>
            <a:r>
              <a:rPr lang="en-US" sz="2200" b="1">
                <a:solidFill>
                  <a:srgbClr val="CE9178"/>
                </a:solidFill>
                <a:effectLst/>
              </a:rPr>
              <a:t>"Done"</a:t>
            </a:r>
            <a:r>
              <a:rPr lang="en-US" sz="2200" b="1">
                <a:solidFill>
                  <a:srgbClr val="CCCCCC"/>
                </a:solidFill>
                <a:effectLst/>
              </a:rPr>
              <a:t>]</a:t>
            </a:r>
          </a:p>
          <a:p>
            <a:pPr marL="0" indent="0">
              <a:buNone/>
            </a:pPr>
            <a:r>
              <a:rPr lang="en-US" sz="2200" b="1">
                <a:solidFill>
                  <a:srgbClr val="CCCCCC"/>
                </a:solidFill>
                <a:effectLst/>
              </a:rPr>
              <a:t>                /\ </a:t>
            </a:r>
            <a:r>
              <a:rPr lang="en-US" sz="2200" b="1">
                <a:solidFill>
                  <a:srgbClr val="9CDCFE"/>
                </a:solidFill>
                <a:effectLst/>
              </a:rPr>
              <a:t>light'</a:t>
            </a:r>
            <a:r>
              <a:rPr lang="en-US" sz="2200" b="1">
                <a:solidFill>
                  <a:srgbClr val="CCCCCC"/>
                </a:solidFill>
                <a:effectLst/>
              </a:rPr>
              <a:t> = light</a:t>
            </a:r>
          </a:p>
          <a:p>
            <a:pPr marL="0" indent="0">
              <a:buNone/>
            </a:pPr>
            <a:br>
              <a:rPr lang="en-US" sz="2200" b="1">
                <a:solidFill>
                  <a:srgbClr val="CCCCCC"/>
                </a:solidFill>
                <a:effectLst/>
              </a:rPr>
            </a:br>
            <a:r>
              <a:rPr lang="en-US" sz="2200" b="1">
                <a:solidFill>
                  <a:srgbClr val="6A9955"/>
                </a:solidFill>
                <a:effectLst/>
              </a:rPr>
              <a:t>(* Describes a state in which the light is green, the car drives away, i.e.    </a:t>
            </a:r>
          </a:p>
          <a:p>
            <a:pPr marL="0" indent="0">
              <a:buNone/>
            </a:pPr>
            <a:r>
              <a:rPr lang="en-US" sz="2200" b="1">
                <a:solidFill>
                  <a:srgbClr val="6A9955"/>
                </a:solidFill>
              </a:rPr>
              <a:t>    </a:t>
            </a:r>
            <a:r>
              <a:rPr lang="en-US" sz="2200" b="1">
                <a:solidFill>
                  <a:srgbClr val="6A9955"/>
                </a:solidFill>
                <a:effectLst/>
              </a:rPr>
              <a:t>at_light=FALSE, and the counter is updated to "Done" while the </a:t>
            </a:r>
          </a:p>
          <a:p>
            <a:pPr marL="0" indent="0">
              <a:buNone/>
            </a:pPr>
            <a:r>
              <a:rPr lang="en-US" sz="2200" b="1">
                <a:solidFill>
                  <a:srgbClr val="6A9955"/>
                </a:solidFill>
              </a:rPr>
              <a:t>    </a:t>
            </a:r>
            <a:r>
              <a:rPr lang="en-US" sz="2200" b="1">
                <a:solidFill>
                  <a:srgbClr val="6A9955"/>
                </a:solidFill>
                <a:effectLst/>
              </a:rPr>
              <a:t>light remains the same color. *)</a:t>
            </a:r>
            <a:endParaRPr lang="en-US" sz="2200" b="1">
              <a:solidFill>
                <a:srgbClr val="CCCCCC"/>
              </a:solidFill>
              <a:effectLst/>
            </a:endParaRPr>
          </a:p>
          <a:p>
            <a:pPr marL="0" indent="0">
              <a:buNone/>
            </a:pPr>
            <a:endParaRPr lang="en-US"/>
          </a:p>
        </p:txBody>
      </p:sp>
    </p:spTree>
    <p:extLst>
      <p:ext uri="{BB962C8B-B14F-4D97-AF65-F5344CB8AC3E}">
        <p14:creationId xmlns:p14="http://schemas.microsoft.com/office/powerpoint/2010/main" val="23494479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5AF8-3D18-2990-8817-6DEC01D0E1E3}"/>
              </a:ext>
            </a:extLst>
          </p:cNvPr>
          <p:cNvSpPr>
            <a:spLocks noGrp="1"/>
          </p:cNvSpPr>
          <p:nvPr>
            <p:ph type="title"/>
          </p:nvPr>
        </p:nvSpPr>
        <p:spPr/>
        <p:txBody>
          <a:bodyPr/>
          <a:lstStyle/>
          <a:p>
            <a:r>
              <a:rPr lang="en-US"/>
              <a:t>Drive </a:t>
            </a:r>
          </a:p>
        </p:txBody>
      </p:sp>
      <p:sp>
        <p:nvSpPr>
          <p:cNvPr id="3" name="Content Placeholder 2">
            <a:extLst>
              <a:ext uri="{FF2B5EF4-FFF2-40B4-BE49-F238E27FC236}">
                <a16:creationId xmlns:a16="http://schemas.microsoft.com/office/drawing/2014/main" id="{9D5B1EA2-FDDE-2A7E-24C3-634E00B52C69}"/>
              </a:ext>
            </a:extLst>
          </p:cNvPr>
          <p:cNvSpPr>
            <a:spLocks noGrp="1"/>
          </p:cNvSpPr>
          <p:nvPr>
            <p:ph idx="1"/>
          </p:nvPr>
        </p:nvSpPr>
        <p:spPr>
          <a:xfrm>
            <a:off x="838199" y="1515649"/>
            <a:ext cx="10798479" cy="5248406"/>
          </a:xfrm>
          <a:solidFill>
            <a:schemeClr val="tx1"/>
          </a:solidFill>
        </p:spPr>
        <p:txBody>
          <a:bodyPr>
            <a:normAutofit/>
          </a:bodyPr>
          <a:lstStyle/>
          <a:p>
            <a:pPr marL="0" indent="0">
              <a:buNone/>
            </a:pPr>
            <a:br>
              <a:rPr lang="en-US" sz="4400" b="0">
                <a:solidFill>
                  <a:srgbClr val="4EC9B0"/>
                </a:solidFill>
                <a:effectLst/>
              </a:rPr>
            </a:br>
            <a:r>
              <a:rPr lang="en-US" sz="2200" b="1">
                <a:solidFill>
                  <a:srgbClr val="4EC9B0"/>
                </a:solidFill>
                <a:effectLst/>
              </a:rPr>
              <a:t>Drive</a:t>
            </a:r>
            <a:r>
              <a:rPr lang="en-US" sz="2200" b="1">
                <a:solidFill>
                  <a:srgbClr val="CCCCCC"/>
                </a:solidFill>
                <a:effectLst/>
              </a:rPr>
              <a:t> == /\ pc[</a:t>
            </a:r>
            <a:r>
              <a:rPr lang="en-US" sz="2200" b="1">
                <a:solidFill>
                  <a:srgbClr val="CE9178"/>
                </a:solidFill>
                <a:effectLst/>
              </a:rPr>
              <a:t>"car"</a:t>
            </a:r>
            <a:r>
              <a:rPr lang="en-US" sz="2200" b="1">
                <a:solidFill>
                  <a:srgbClr val="CCCCCC"/>
                </a:solidFill>
                <a:effectLst/>
              </a:rPr>
              <a:t>] = </a:t>
            </a:r>
            <a:r>
              <a:rPr lang="en-US" sz="2200" b="1">
                <a:solidFill>
                  <a:srgbClr val="CE9178"/>
                </a:solidFill>
                <a:effectLst/>
              </a:rPr>
              <a:t>"Drive"</a:t>
            </a:r>
            <a:endParaRPr lang="en-US" sz="2200" b="1">
              <a:solidFill>
                <a:srgbClr val="CCCCCC"/>
              </a:solidFill>
              <a:effectLst/>
            </a:endParaRPr>
          </a:p>
          <a:p>
            <a:pPr marL="0" indent="0">
              <a:buNone/>
            </a:pPr>
            <a:r>
              <a:rPr lang="en-US" sz="2200" b="1">
                <a:solidFill>
                  <a:srgbClr val="CCCCCC"/>
                </a:solidFill>
                <a:effectLst/>
              </a:rPr>
              <a:t>                /\ light = </a:t>
            </a:r>
            <a:r>
              <a:rPr lang="en-US" sz="2200" b="1">
                <a:solidFill>
                  <a:srgbClr val="CE9178"/>
                </a:solidFill>
                <a:effectLst/>
              </a:rPr>
              <a:t>"green"</a:t>
            </a:r>
            <a:endParaRPr lang="en-US" sz="2200" b="1">
              <a:solidFill>
                <a:srgbClr val="CCCCCC"/>
              </a:solidFill>
              <a:effectLst/>
            </a:endParaRPr>
          </a:p>
          <a:p>
            <a:pPr marL="0" indent="0">
              <a:buNone/>
            </a:pPr>
            <a:r>
              <a:rPr lang="en-US" sz="2200" b="1">
                <a:solidFill>
                  <a:srgbClr val="CCCCCC"/>
                </a:solidFill>
                <a:effectLst/>
              </a:rPr>
              <a:t>                /\ </a:t>
            </a:r>
            <a:r>
              <a:rPr lang="en-US" sz="2200" b="1">
                <a:solidFill>
                  <a:srgbClr val="9CDCFE"/>
                </a:solidFill>
                <a:effectLst/>
              </a:rPr>
              <a:t>at_light'</a:t>
            </a:r>
            <a:r>
              <a:rPr lang="en-US" sz="2200" b="1">
                <a:solidFill>
                  <a:srgbClr val="CCCCCC"/>
                </a:solidFill>
                <a:effectLst/>
              </a:rPr>
              <a:t> = FALSE</a:t>
            </a:r>
          </a:p>
          <a:p>
            <a:pPr marL="0" indent="0">
              <a:buNone/>
            </a:pPr>
            <a:r>
              <a:rPr lang="en-US" sz="2200" b="1">
                <a:solidFill>
                  <a:srgbClr val="CCCCCC"/>
                </a:solidFill>
                <a:effectLst/>
              </a:rPr>
              <a:t>                /\ </a:t>
            </a:r>
            <a:r>
              <a:rPr lang="en-US" sz="2200" b="1">
                <a:solidFill>
                  <a:srgbClr val="9CDCFE"/>
                </a:solidFill>
                <a:effectLst/>
              </a:rPr>
              <a:t>pc'</a:t>
            </a:r>
            <a:r>
              <a:rPr lang="en-US" sz="2200" b="1">
                <a:solidFill>
                  <a:srgbClr val="CCCCCC"/>
                </a:solidFill>
                <a:effectLst/>
              </a:rPr>
              <a:t> = [pc </a:t>
            </a:r>
            <a:r>
              <a:rPr lang="en-US" sz="2200" b="1">
                <a:solidFill>
                  <a:srgbClr val="569CD6"/>
                </a:solidFill>
                <a:effectLst/>
              </a:rPr>
              <a:t>EXCEPT</a:t>
            </a:r>
            <a:r>
              <a:rPr lang="en-US" sz="2200" b="1">
                <a:solidFill>
                  <a:srgbClr val="CCCCCC"/>
                </a:solidFill>
                <a:effectLst/>
              </a:rPr>
              <a:t> </a:t>
            </a:r>
            <a:r>
              <a:rPr lang="en-US" sz="2200" b="1">
                <a:solidFill>
                  <a:srgbClr val="9CDCFE"/>
                </a:solidFill>
                <a:effectLst/>
              </a:rPr>
              <a:t>!</a:t>
            </a:r>
            <a:r>
              <a:rPr lang="en-US" sz="2200" b="1">
                <a:solidFill>
                  <a:srgbClr val="CCCCCC"/>
                </a:solidFill>
                <a:effectLst/>
              </a:rPr>
              <a:t>[</a:t>
            </a:r>
            <a:r>
              <a:rPr lang="en-US" sz="2200" b="1">
                <a:solidFill>
                  <a:srgbClr val="CE9178"/>
                </a:solidFill>
                <a:effectLst/>
              </a:rPr>
              <a:t>"car"</a:t>
            </a:r>
            <a:r>
              <a:rPr lang="en-US" sz="2200" b="1">
                <a:solidFill>
                  <a:srgbClr val="CCCCCC"/>
                </a:solidFill>
                <a:effectLst/>
              </a:rPr>
              <a:t>] = </a:t>
            </a:r>
            <a:r>
              <a:rPr lang="en-US" sz="2200" b="1">
                <a:solidFill>
                  <a:srgbClr val="CE9178"/>
                </a:solidFill>
                <a:effectLst/>
              </a:rPr>
              <a:t>"Done"</a:t>
            </a:r>
            <a:r>
              <a:rPr lang="en-US" sz="2200" b="1">
                <a:solidFill>
                  <a:srgbClr val="CCCCCC"/>
                </a:solidFill>
                <a:effectLst/>
              </a:rPr>
              <a:t>]</a:t>
            </a:r>
          </a:p>
          <a:p>
            <a:pPr marL="0" indent="0">
              <a:buNone/>
            </a:pPr>
            <a:r>
              <a:rPr lang="en-US" sz="2200" b="1">
                <a:solidFill>
                  <a:srgbClr val="CCCCCC"/>
                </a:solidFill>
                <a:effectLst/>
              </a:rPr>
              <a:t>                /\ </a:t>
            </a:r>
            <a:r>
              <a:rPr lang="en-US" sz="2200" b="1">
                <a:solidFill>
                  <a:srgbClr val="9CDCFE"/>
                </a:solidFill>
                <a:effectLst/>
              </a:rPr>
              <a:t>light'</a:t>
            </a:r>
            <a:r>
              <a:rPr lang="en-US" sz="2200" b="1">
                <a:solidFill>
                  <a:srgbClr val="CCCCCC"/>
                </a:solidFill>
                <a:effectLst/>
              </a:rPr>
              <a:t> = light</a:t>
            </a:r>
          </a:p>
          <a:p>
            <a:pPr marL="0" indent="0">
              <a:buNone/>
            </a:pPr>
            <a:br>
              <a:rPr lang="en-US" sz="2200" b="1">
                <a:solidFill>
                  <a:srgbClr val="CCCCCC"/>
                </a:solidFill>
                <a:effectLst/>
              </a:rPr>
            </a:br>
            <a:r>
              <a:rPr lang="en-US" sz="2200" b="1">
                <a:solidFill>
                  <a:srgbClr val="6A9955"/>
                </a:solidFill>
                <a:effectLst/>
              </a:rPr>
              <a:t>(* Describes a state in which the light is green, the car drives away, i.e.    </a:t>
            </a:r>
          </a:p>
          <a:p>
            <a:pPr marL="0" indent="0">
              <a:buNone/>
            </a:pPr>
            <a:r>
              <a:rPr lang="en-US" sz="2200" b="1">
                <a:solidFill>
                  <a:srgbClr val="6A9955"/>
                </a:solidFill>
              </a:rPr>
              <a:t>    </a:t>
            </a:r>
            <a:r>
              <a:rPr lang="en-US" sz="2200" b="1">
                <a:solidFill>
                  <a:srgbClr val="6A9955"/>
                </a:solidFill>
                <a:effectLst/>
              </a:rPr>
              <a:t>at_light=FALSE, and the counter is updated to "Done" while the </a:t>
            </a:r>
          </a:p>
          <a:p>
            <a:pPr marL="0" indent="0">
              <a:buNone/>
            </a:pPr>
            <a:r>
              <a:rPr lang="en-US" sz="2200" b="1">
                <a:solidFill>
                  <a:srgbClr val="6A9955"/>
                </a:solidFill>
              </a:rPr>
              <a:t>    </a:t>
            </a:r>
            <a:r>
              <a:rPr lang="en-US" sz="2200" b="1">
                <a:solidFill>
                  <a:srgbClr val="6A9955"/>
                </a:solidFill>
                <a:effectLst/>
              </a:rPr>
              <a:t>light remains the same color. *)</a:t>
            </a:r>
            <a:endParaRPr lang="en-US" sz="2200" b="1">
              <a:solidFill>
                <a:srgbClr val="CCCCCC"/>
              </a:solidFill>
              <a:effectLst/>
            </a:endParaRPr>
          </a:p>
          <a:p>
            <a:pPr marL="0" indent="0">
              <a:buNone/>
            </a:pPr>
            <a:endParaRPr lang="en-US"/>
          </a:p>
        </p:txBody>
      </p:sp>
      <p:sp>
        <p:nvSpPr>
          <p:cNvPr id="4" name="Oval 3">
            <a:extLst>
              <a:ext uri="{FF2B5EF4-FFF2-40B4-BE49-F238E27FC236}">
                <a16:creationId xmlns:a16="http://schemas.microsoft.com/office/drawing/2014/main" id="{8D2014BF-86AA-B91C-7C38-F6163AA23AF2}"/>
              </a:ext>
            </a:extLst>
          </p:cNvPr>
          <p:cNvSpPr/>
          <p:nvPr/>
        </p:nvSpPr>
        <p:spPr>
          <a:xfrm>
            <a:off x="1961148" y="1973180"/>
            <a:ext cx="3368842" cy="67376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A88E97E5-5CBB-5109-4FA6-D8B3C3EA2A2C}"/>
              </a:ext>
            </a:extLst>
          </p:cNvPr>
          <p:cNvCxnSpPr>
            <a:cxnSpLocks/>
            <a:endCxn id="4" idx="0"/>
          </p:cNvCxnSpPr>
          <p:nvPr/>
        </p:nvCxnSpPr>
        <p:spPr>
          <a:xfrm flipH="1">
            <a:off x="3645569" y="1118937"/>
            <a:ext cx="1142999" cy="85424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8B4482-C174-056F-6F0B-7671B7CAC785}"/>
              </a:ext>
            </a:extLst>
          </p:cNvPr>
          <p:cNvSpPr txBox="1"/>
          <p:nvPr/>
        </p:nvSpPr>
        <p:spPr>
          <a:xfrm>
            <a:off x="3973485" y="674518"/>
            <a:ext cx="452790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Second condition of the CASE clause in Init</a:t>
            </a:r>
          </a:p>
        </p:txBody>
      </p:sp>
    </p:spTree>
    <p:extLst>
      <p:ext uri="{BB962C8B-B14F-4D97-AF65-F5344CB8AC3E}">
        <p14:creationId xmlns:p14="http://schemas.microsoft.com/office/powerpoint/2010/main" val="11057457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5AF8-3D18-2990-8817-6DEC01D0E1E3}"/>
              </a:ext>
            </a:extLst>
          </p:cNvPr>
          <p:cNvSpPr>
            <a:spLocks noGrp="1"/>
          </p:cNvSpPr>
          <p:nvPr>
            <p:ph type="title"/>
          </p:nvPr>
        </p:nvSpPr>
        <p:spPr/>
        <p:txBody>
          <a:bodyPr/>
          <a:lstStyle/>
          <a:p>
            <a:r>
              <a:rPr lang="en-US"/>
              <a:t>Drive </a:t>
            </a:r>
          </a:p>
        </p:txBody>
      </p:sp>
      <p:sp>
        <p:nvSpPr>
          <p:cNvPr id="3" name="Content Placeholder 2">
            <a:extLst>
              <a:ext uri="{FF2B5EF4-FFF2-40B4-BE49-F238E27FC236}">
                <a16:creationId xmlns:a16="http://schemas.microsoft.com/office/drawing/2014/main" id="{9D5B1EA2-FDDE-2A7E-24C3-634E00B52C69}"/>
              </a:ext>
            </a:extLst>
          </p:cNvPr>
          <p:cNvSpPr>
            <a:spLocks noGrp="1"/>
          </p:cNvSpPr>
          <p:nvPr>
            <p:ph idx="1"/>
          </p:nvPr>
        </p:nvSpPr>
        <p:spPr>
          <a:xfrm>
            <a:off x="838199" y="1515649"/>
            <a:ext cx="10798479" cy="5248406"/>
          </a:xfrm>
          <a:solidFill>
            <a:schemeClr val="tx1"/>
          </a:solidFill>
        </p:spPr>
        <p:txBody>
          <a:bodyPr>
            <a:normAutofit/>
          </a:bodyPr>
          <a:lstStyle/>
          <a:p>
            <a:pPr marL="0" indent="0">
              <a:buNone/>
            </a:pPr>
            <a:br>
              <a:rPr lang="en-US" sz="4400" b="0">
                <a:solidFill>
                  <a:srgbClr val="4EC9B0"/>
                </a:solidFill>
                <a:effectLst/>
              </a:rPr>
            </a:br>
            <a:r>
              <a:rPr lang="en-US" sz="2200" b="1">
                <a:solidFill>
                  <a:srgbClr val="4EC9B0"/>
                </a:solidFill>
                <a:effectLst/>
              </a:rPr>
              <a:t>Drive</a:t>
            </a:r>
            <a:r>
              <a:rPr lang="en-US" sz="2200" b="1">
                <a:solidFill>
                  <a:srgbClr val="CCCCCC"/>
                </a:solidFill>
                <a:effectLst/>
              </a:rPr>
              <a:t> == /\ pc[</a:t>
            </a:r>
            <a:r>
              <a:rPr lang="en-US" sz="2200" b="1">
                <a:solidFill>
                  <a:srgbClr val="CE9178"/>
                </a:solidFill>
                <a:effectLst/>
              </a:rPr>
              <a:t>"car"</a:t>
            </a:r>
            <a:r>
              <a:rPr lang="en-US" sz="2200" b="1">
                <a:solidFill>
                  <a:srgbClr val="CCCCCC"/>
                </a:solidFill>
                <a:effectLst/>
              </a:rPr>
              <a:t>] = </a:t>
            </a:r>
            <a:r>
              <a:rPr lang="en-US" sz="2200" b="1">
                <a:solidFill>
                  <a:srgbClr val="CE9178"/>
                </a:solidFill>
                <a:effectLst/>
              </a:rPr>
              <a:t>"Drive"</a:t>
            </a:r>
            <a:endParaRPr lang="en-US" sz="2200" b="1">
              <a:solidFill>
                <a:srgbClr val="CCCCCC"/>
              </a:solidFill>
              <a:effectLst/>
            </a:endParaRPr>
          </a:p>
          <a:p>
            <a:pPr marL="0" indent="0">
              <a:buNone/>
            </a:pPr>
            <a:r>
              <a:rPr lang="en-US" sz="2200" b="1">
                <a:solidFill>
                  <a:srgbClr val="CCCCCC"/>
                </a:solidFill>
                <a:effectLst/>
              </a:rPr>
              <a:t>                /\ light = </a:t>
            </a:r>
            <a:r>
              <a:rPr lang="en-US" sz="2200" b="1">
                <a:solidFill>
                  <a:srgbClr val="CE9178"/>
                </a:solidFill>
                <a:effectLst/>
              </a:rPr>
              <a:t>"green"</a:t>
            </a:r>
            <a:endParaRPr lang="en-US" sz="2200" b="1">
              <a:solidFill>
                <a:srgbClr val="CCCCCC"/>
              </a:solidFill>
              <a:effectLst/>
            </a:endParaRPr>
          </a:p>
          <a:p>
            <a:pPr marL="0" indent="0">
              <a:buNone/>
            </a:pPr>
            <a:r>
              <a:rPr lang="en-US" sz="2200" b="1">
                <a:solidFill>
                  <a:srgbClr val="CCCCCC"/>
                </a:solidFill>
                <a:effectLst/>
              </a:rPr>
              <a:t>                /\ </a:t>
            </a:r>
            <a:r>
              <a:rPr lang="en-US" sz="2200" b="1">
                <a:solidFill>
                  <a:srgbClr val="9CDCFE"/>
                </a:solidFill>
                <a:effectLst/>
              </a:rPr>
              <a:t>at_light'</a:t>
            </a:r>
            <a:r>
              <a:rPr lang="en-US" sz="2200" b="1">
                <a:solidFill>
                  <a:srgbClr val="CCCCCC"/>
                </a:solidFill>
                <a:effectLst/>
              </a:rPr>
              <a:t> = FALSE</a:t>
            </a:r>
          </a:p>
          <a:p>
            <a:pPr marL="0" indent="0">
              <a:buNone/>
            </a:pPr>
            <a:r>
              <a:rPr lang="en-US" sz="2200" b="1">
                <a:solidFill>
                  <a:srgbClr val="CCCCCC"/>
                </a:solidFill>
                <a:effectLst/>
              </a:rPr>
              <a:t>                /\ </a:t>
            </a:r>
            <a:r>
              <a:rPr lang="en-US" sz="2200" b="1">
                <a:solidFill>
                  <a:srgbClr val="9CDCFE"/>
                </a:solidFill>
                <a:effectLst/>
              </a:rPr>
              <a:t>pc'</a:t>
            </a:r>
            <a:r>
              <a:rPr lang="en-US" sz="2200" b="1">
                <a:solidFill>
                  <a:srgbClr val="CCCCCC"/>
                </a:solidFill>
                <a:effectLst/>
              </a:rPr>
              <a:t> = [pc </a:t>
            </a:r>
            <a:r>
              <a:rPr lang="en-US" sz="2200" b="1">
                <a:solidFill>
                  <a:srgbClr val="569CD6"/>
                </a:solidFill>
                <a:effectLst/>
              </a:rPr>
              <a:t>EXCEPT</a:t>
            </a:r>
            <a:r>
              <a:rPr lang="en-US" sz="2200" b="1">
                <a:solidFill>
                  <a:srgbClr val="CCCCCC"/>
                </a:solidFill>
                <a:effectLst/>
              </a:rPr>
              <a:t> </a:t>
            </a:r>
            <a:r>
              <a:rPr lang="en-US" sz="2200" b="1">
                <a:solidFill>
                  <a:srgbClr val="9CDCFE"/>
                </a:solidFill>
                <a:effectLst/>
              </a:rPr>
              <a:t>!</a:t>
            </a:r>
            <a:r>
              <a:rPr lang="en-US" sz="2200" b="1">
                <a:solidFill>
                  <a:srgbClr val="CCCCCC"/>
                </a:solidFill>
                <a:effectLst/>
              </a:rPr>
              <a:t>[</a:t>
            </a:r>
            <a:r>
              <a:rPr lang="en-US" sz="2200" b="1">
                <a:solidFill>
                  <a:srgbClr val="CE9178"/>
                </a:solidFill>
                <a:effectLst/>
              </a:rPr>
              <a:t>"car"</a:t>
            </a:r>
            <a:r>
              <a:rPr lang="en-US" sz="2200" b="1">
                <a:solidFill>
                  <a:srgbClr val="CCCCCC"/>
                </a:solidFill>
                <a:effectLst/>
              </a:rPr>
              <a:t>] = </a:t>
            </a:r>
            <a:r>
              <a:rPr lang="en-US" sz="2200" b="1">
                <a:solidFill>
                  <a:srgbClr val="CE9178"/>
                </a:solidFill>
                <a:effectLst/>
              </a:rPr>
              <a:t>"Done"</a:t>
            </a:r>
            <a:r>
              <a:rPr lang="en-US" sz="2200" b="1">
                <a:solidFill>
                  <a:srgbClr val="CCCCCC"/>
                </a:solidFill>
                <a:effectLst/>
              </a:rPr>
              <a:t>]</a:t>
            </a:r>
          </a:p>
          <a:p>
            <a:pPr marL="0" indent="0">
              <a:buNone/>
            </a:pPr>
            <a:r>
              <a:rPr lang="en-US" sz="2200" b="1">
                <a:solidFill>
                  <a:srgbClr val="CCCCCC"/>
                </a:solidFill>
                <a:effectLst/>
              </a:rPr>
              <a:t>                /\ </a:t>
            </a:r>
            <a:r>
              <a:rPr lang="en-US" sz="2200" b="1">
                <a:solidFill>
                  <a:srgbClr val="9CDCFE"/>
                </a:solidFill>
                <a:effectLst/>
              </a:rPr>
              <a:t>light'</a:t>
            </a:r>
            <a:r>
              <a:rPr lang="en-US" sz="2200" b="1">
                <a:solidFill>
                  <a:srgbClr val="CCCCCC"/>
                </a:solidFill>
                <a:effectLst/>
              </a:rPr>
              <a:t> = light</a:t>
            </a:r>
          </a:p>
          <a:p>
            <a:pPr marL="0" indent="0">
              <a:buNone/>
            </a:pPr>
            <a:br>
              <a:rPr lang="en-US" sz="2200" b="1">
                <a:solidFill>
                  <a:srgbClr val="CCCCCC"/>
                </a:solidFill>
                <a:effectLst/>
              </a:rPr>
            </a:br>
            <a:r>
              <a:rPr lang="en-US" sz="2200" b="1">
                <a:solidFill>
                  <a:srgbClr val="6A9955"/>
                </a:solidFill>
                <a:effectLst/>
              </a:rPr>
              <a:t>(* Describes a state in which the light is green, the car drives away, i.e.    </a:t>
            </a:r>
          </a:p>
          <a:p>
            <a:pPr marL="0" indent="0">
              <a:buNone/>
            </a:pPr>
            <a:r>
              <a:rPr lang="en-US" sz="2200" b="1">
                <a:solidFill>
                  <a:srgbClr val="6A9955"/>
                </a:solidFill>
              </a:rPr>
              <a:t>    </a:t>
            </a:r>
            <a:r>
              <a:rPr lang="en-US" sz="2200" b="1">
                <a:solidFill>
                  <a:srgbClr val="6A9955"/>
                </a:solidFill>
                <a:effectLst/>
              </a:rPr>
              <a:t>at_light=FALSE, and the counter is updated to "Done" while the </a:t>
            </a:r>
          </a:p>
          <a:p>
            <a:pPr marL="0" indent="0">
              <a:buNone/>
            </a:pPr>
            <a:r>
              <a:rPr lang="en-US" sz="2200" b="1">
                <a:solidFill>
                  <a:srgbClr val="6A9955"/>
                </a:solidFill>
              </a:rPr>
              <a:t>    </a:t>
            </a:r>
            <a:r>
              <a:rPr lang="en-US" sz="2200" b="1">
                <a:solidFill>
                  <a:srgbClr val="6A9955"/>
                </a:solidFill>
                <a:effectLst/>
              </a:rPr>
              <a:t>light remains the same color. *)</a:t>
            </a:r>
            <a:endParaRPr lang="en-US" sz="2200" b="1">
              <a:solidFill>
                <a:srgbClr val="CCCCCC"/>
              </a:solidFill>
              <a:effectLst/>
            </a:endParaRPr>
          </a:p>
          <a:p>
            <a:pPr marL="0" indent="0">
              <a:buNone/>
            </a:pPr>
            <a:endParaRPr lang="en-US"/>
          </a:p>
        </p:txBody>
      </p:sp>
      <p:sp>
        <p:nvSpPr>
          <p:cNvPr id="4" name="Oval 3">
            <a:extLst>
              <a:ext uri="{FF2B5EF4-FFF2-40B4-BE49-F238E27FC236}">
                <a16:creationId xmlns:a16="http://schemas.microsoft.com/office/drawing/2014/main" id="{8D2014BF-86AA-B91C-7C38-F6163AA23AF2}"/>
              </a:ext>
            </a:extLst>
          </p:cNvPr>
          <p:cNvSpPr/>
          <p:nvPr/>
        </p:nvSpPr>
        <p:spPr>
          <a:xfrm>
            <a:off x="1792706" y="2789598"/>
            <a:ext cx="3368842" cy="67376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A88E97E5-5CBB-5109-4FA6-D8B3C3EA2A2C}"/>
              </a:ext>
            </a:extLst>
          </p:cNvPr>
          <p:cNvCxnSpPr>
            <a:cxnSpLocks/>
            <a:endCxn id="4" idx="0"/>
          </p:cNvCxnSpPr>
          <p:nvPr/>
        </p:nvCxnSpPr>
        <p:spPr>
          <a:xfrm flipH="1">
            <a:off x="3477127" y="1043850"/>
            <a:ext cx="1263315" cy="17457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8B4482-C174-056F-6F0B-7671B7CAC785}"/>
              </a:ext>
            </a:extLst>
          </p:cNvPr>
          <p:cNvSpPr txBox="1"/>
          <p:nvPr/>
        </p:nvSpPr>
        <p:spPr>
          <a:xfrm>
            <a:off x="2852681" y="674518"/>
            <a:ext cx="676954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Changes at_light so that next iteration the car will have driven away</a:t>
            </a:r>
          </a:p>
        </p:txBody>
      </p:sp>
    </p:spTree>
    <p:extLst>
      <p:ext uri="{BB962C8B-B14F-4D97-AF65-F5344CB8AC3E}">
        <p14:creationId xmlns:p14="http://schemas.microsoft.com/office/powerpoint/2010/main" val="40532384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5AF8-3D18-2990-8817-6DEC01D0E1E3}"/>
              </a:ext>
            </a:extLst>
          </p:cNvPr>
          <p:cNvSpPr>
            <a:spLocks noGrp="1"/>
          </p:cNvSpPr>
          <p:nvPr>
            <p:ph type="title"/>
          </p:nvPr>
        </p:nvSpPr>
        <p:spPr/>
        <p:txBody>
          <a:bodyPr/>
          <a:lstStyle/>
          <a:p>
            <a:r>
              <a:rPr lang="en-US"/>
              <a:t>Drive </a:t>
            </a:r>
          </a:p>
        </p:txBody>
      </p:sp>
      <p:sp>
        <p:nvSpPr>
          <p:cNvPr id="3" name="Content Placeholder 2">
            <a:extLst>
              <a:ext uri="{FF2B5EF4-FFF2-40B4-BE49-F238E27FC236}">
                <a16:creationId xmlns:a16="http://schemas.microsoft.com/office/drawing/2014/main" id="{9D5B1EA2-FDDE-2A7E-24C3-634E00B52C69}"/>
              </a:ext>
            </a:extLst>
          </p:cNvPr>
          <p:cNvSpPr>
            <a:spLocks noGrp="1"/>
          </p:cNvSpPr>
          <p:nvPr>
            <p:ph idx="1"/>
          </p:nvPr>
        </p:nvSpPr>
        <p:spPr>
          <a:xfrm>
            <a:off x="838199" y="1515649"/>
            <a:ext cx="10798479" cy="5248406"/>
          </a:xfrm>
          <a:solidFill>
            <a:schemeClr val="tx1"/>
          </a:solidFill>
        </p:spPr>
        <p:txBody>
          <a:bodyPr>
            <a:normAutofit/>
          </a:bodyPr>
          <a:lstStyle/>
          <a:p>
            <a:pPr marL="0" indent="0">
              <a:buNone/>
            </a:pPr>
            <a:br>
              <a:rPr lang="en-US" sz="4400" b="0">
                <a:solidFill>
                  <a:srgbClr val="4EC9B0"/>
                </a:solidFill>
                <a:effectLst/>
              </a:rPr>
            </a:br>
            <a:r>
              <a:rPr lang="en-US" sz="2200" b="1">
                <a:solidFill>
                  <a:srgbClr val="4EC9B0"/>
                </a:solidFill>
                <a:effectLst/>
              </a:rPr>
              <a:t>Drive</a:t>
            </a:r>
            <a:r>
              <a:rPr lang="en-US" sz="2200" b="1">
                <a:solidFill>
                  <a:srgbClr val="CCCCCC"/>
                </a:solidFill>
                <a:effectLst/>
              </a:rPr>
              <a:t> == /\ pc[</a:t>
            </a:r>
            <a:r>
              <a:rPr lang="en-US" sz="2200" b="1">
                <a:solidFill>
                  <a:srgbClr val="CE9178"/>
                </a:solidFill>
                <a:effectLst/>
              </a:rPr>
              <a:t>"car"</a:t>
            </a:r>
            <a:r>
              <a:rPr lang="en-US" sz="2200" b="1">
                <a:solidFill>
                  <a:srgbClr val="CCCCCC"/>
                </a:solidFill>
                <a:effectLst/>
              </a:rPr>
              <a:t>] = </a:t>
            </a:r>
            <a:r>
              <a:rPr lang="en-US" sz="2200" b="1">
                <a:solidFill>
                  <a:srgbClr val="CE9178"/>
                </a:solidFill>
                <a:effectLst/>
              </a:rPr>
              <a:t>"Drive"</a:t>
            </a:r>
            <a:endParaRPr lang="en-US" sz="2200" b="1">
              <a:solidFill>
                <a:srgbClr val="CCCCCC"/>
              </a:solidFill>
              <a:effectLst/>
            </a:endParaRPr>
          </a:p>
          <a:p>
            <a:pPr marL="0" indent="0">
              <a:buNone/>
            </a:pPr>
            <a:r>
              <a:rPr lang="en-US" sz="2200" b="1">
                <a:solidFill>
                  <a:srgbClr val="CCCCCC"/>
                </a:solidFill>
                <a:effectLst/>
              </a:rPr>
              <a:t>                /\ light = </a:t>
            </a:r>
            <a:r>
              <a:rPr lang="en-US" sz="2200" b="1">
                <a:solidFill>
                  <a:srgbClr val="CE9178"/>
                </a:solidFill>
                <a:effectLst/>
              </a:rPr>
              <a:t>"green"</a:t>
            </a:r>
            <a:endParaRPr lang="en-US" sz="2200" b="1">
              <a:solidFill>
                <a:srgbClr val="CCCCCC"/>
              </a:solidFill>
              <a:effectLst/>
            </a:endParaRPr>
          </a:p>
          <a:p>
            <a:pPr marL="0" indent="0">
              <a:buNone/>
            </a:pPr>
            <a:r>
              <a:rPr lang="en-US" sz="2200" b="1">
                <a:solidFill>
                  <a:srgbClr val="CCCCCC"/>
                </a:solidFill>
                <a:effectLst/>
              </a:rPr>
              <a:t>                /\ </a:t>
            </a:r>
            <a:r>
              <a:rPr lang="en-US" sz="2200" b="1">
                <a:solidFill>
                  <a:srgbClr val="9CDCFE"/>
                </a:solidFill>
                <a:effectLst/>
              </a:rPr>
              <a:t>at_light'</a:t>
            </a:r>
            <a:r>
              <a:rPr lang="en-US" sz="2200" b="1">
                <a:solidFill>
                  <a:srgbClr val="CCCCCC"/>
                </a:solidFill>
                <a:effectLst/>
              </a:rPr>
              <a:t> = FALSE</a:t>
            </a:r>
          </a:p>
          <a:p>
            <a:pPr marL="0" indent="0">
              <a:buNone/>
            </a:pPr>
            <a:r>
              <a:rPr lang="en-US" sz="2200" b="1">
                <a:solidFill>
                  <a:srgbClr val="CCCCCC"/>
                </a:solidFill>
                <a:effectLst/>
              </a:rPr>
              <a:t>                /\ </a:t>
            </a:r>
            <a:r>
              <a:rPr lang="en-US" sz="2200" b="1">
                <a:solidFill>
                  <a:srgbClr val="9CDCFE"/>
                </a:solidFill>
                <a:effectLst/>
              </a:rPr>
              <a:t>pc'</a:t>
            </a:r>
            <a:r>
              <a:rPr lang="en-US" sz="2200" b="1">
                <a:solidFill>
                  <a:srgbClr val="CCCCCC"/>
                </a:solidFill>
                <a:effectLst/>
              </a:rPr>
              <a:t> = [pc </a:t>
            </a:r>
            <a:r>
              <a:rPr lang="en-US" sz="2200" b="1">
                <a:solidFill>
                  <a:srgbClr val="569CD6"/>
                </a:solidFill>
                <a:effectLst/>
              </a:rPr>
              <a:t>EXCEPT</a:t>
            </a:r>
            <a:r>
              <a:rPr lang="en-US" sz="2200" b="1">
                <a:solidFill>
                  <a:srgbClr val="CCCCCC"/>
                </a:solidFill>
                <a:effectLst/>
              </a:rPr>
              <a:t> </a:t>
            </a:r>
            <a:r>
              <a:rPr lang="en-US" sz="2200" b="1">
                <a:solidFill>
                  <a:srgbClr val="9CDCFE"/>
                </a:solidFill>
                <a:effectLst/>
              </a:rPr>
              <a:t>!</a:t>
            </a:r>
            <a:r>
              <a:rPr lang="en-US" sz="2200" b="1">
                <a:solidFill>
                  <a:srgbClr val="CCCCCC"/>
                </a:solidFill>
                <a:effectLst/>
              </a:rPr>
              <a:t>[</a:t>
            </a:r>
            <a:r>
              <a:rPr lang="en-US" sz="2200" b="1">
                <a:solidFill>
                  <a:srgbClr val="CE9178"/>
                </a:solidFill>
                <a:effectLst/>
              </a:rPr>
              <a:t>"car"</a:t>
            </a:r>
            <a:r>
              <a:rPr lang="en-US" sz="2200" b="1">
                <a:solidFill>
                  <a:srgbClr val="CCCCCC"/>
                </a:solidFill>
                <a:effectLst/>
              </a:rPr>
              <a:t>] = </a:t>
            </a:r>
            <a:r>
              <a:rPr lang="en-US" sz="2200" b="1">
                <a:solidFill>
                  <a:srgbClr val="CE9178"/>
                </a:solidFill>
                <a:effectLst/>
              </a:rPr>
              <a:t>"Done"</a:t>
            </a:r>
            <a:r>
              <a:rPr lang="en-US" sz="2200" b="1">
                <a:solidFill>
                  <a:srgbClr val="CCCCCC"/>
                </a:solidFill>
                <a:effectLst/>
              </a:rPr>
              <a:t>]</a:t>
            </a:r>
          </a:p>
          <a:p>
            <a:pPr marL="0" indent="0">
              <a:buNone/>
            </a:pPr>
            <a:r>
              <a:rPr lang="en-US" sz="2200" b="1">
                <a:solidFill>
                  <a:srgbClr val="CCCCCC"/>
                </a:solidFill>
                <a:effectLst/>
              </a:rPr>
              <a:t>                /\ </a:t>
            </a:r>
            <a:r>
              <a:rPr lang="en-US" sz="2200" b="1">
                <a:solidFill>
                  <a:srgbClr val="9CDCFE"/>
                </a:solidFill>
                <a:effectLst/>
              </a:rPr>
              <a:t>light'</a:t>
            </a:r>
            <a:r>
              <a:rPr lang="en-US" sz="2200" b="1">
                <a:solidFill>
                  <a:srgbClr val="CCCCCC"/>
                </a:solidFill>
                <a:effectLst/>
              </a:rPr>
              <a:t> = light</a:t>
            </a:r>
          </a:p>
          <a:p>
            <a:pPr marL="0" indent="0">
              <a:buNone/>
            </a:pPr>
            <a:br>
              <a:rPr lang="en-US" sz="2200" b="1">
                <a:solidFill>
                  <a:srgbClr val="CCCCCC"/>
                </a:solidFill>
                <a:effectLst/>
              </a:rPr>
            </a:br>
            <a:r>
              <a:rPr lang="en-US" sz="2200" b="1">
                <a:solidFill>
                  <a:srgbClr val="6A9955"/>
                </a:solidFill>
                <a:effectLst/>
              </a:rPr>
              <a:t>(* Describes a state in which the light is green, the car drives away, i.e.    </a:t>
            </a:r>
          </a:p>
          <a:p>
            <a:pPr marL="0" indent="0">
              <a:buNone/>
            </a:pPr>
            <a:r>
              <a:rPr lang="en-US" sz="2200" b="1">
                <a:solidFill>
                  <a:srgbClr val="6A9955"/>
                </a:solidFill>
              </a:rPr>
              <a:t>    </a:t>
            </a:r>
            <a:r>
              <a:rPr lang="en-US" sz="2200" b="1">
                <a:solidFill>
                  <a:srgbClr val="6A9955"/>
                </a:solidFill>
                <a:effectLst/>
              </a:rPr>
              <a:t>at_light=FALSE, and the counter is updated to "Done" while the </a:t>
            </a:r>
          </a:p>
          <a:p>
            <a:pPr marL="0" indent="0">
              <a:buNone/>
            </a:pPr>
            <a:r>
              <a:rPr lang="en-US" sz="2200" b="1">
                <a:solidFill>
                  <a:srgbClr val="6A9955"/>
                </a:solidFill>
              </a:rPr>
              <a:t>    </a:t>
            </a:r>
            <a:r>
              <a:rPr lang="en-US" sz="2200" b="1">
                <a:solidFill>
                  <a:srgbClr val="6A9955"/>
                </a:solidFill>
                <a:effectLst/>
              </a:rPr>
              <a:t>light remains the same color. *)</a:t>
            </a:r>
            <a:endParaRPr lang="en-US" sz="2200" b="1">
              <a:solidFill>
                <a:srgbClr val="CCCCCC"/>
              </a:solidFill>
              <a:effectLst/>
            </a:endParaRPr>
          </a:p>
          <a:p>
            <a:pPr marL="0" indent="0">
              <a:buNone/>
            </a:pPr>
            <a:endParaRPr lang="en-US"/>
          </a:p>
        </p:txBody>
      </p:sp>
      <p:sp>
        <p:nvSpPr>
          <p:cNvPr id="4" name="Oval 3">
            <a:extLst>
              <a:ext uri="{FF2B5EF4-FFF2-40B4-BE49-F238E27FC236}">
                <a16:creationId xmlns:a16="http://schemas.microsoft.com/office/drawing/2014/main" id="{8D2014BF-86AA-B91C-7C38-F6163AA23AF2}"/>
              </a:ext>
            </a:extLst>
          </p:cNvPr>
          <p:cNvSpPr/>
          <p:nvPr/>
        </p:nvSpPr>
        <p:spPr>
          <a:xfrm>
            <a:off x="1612232" y="3643840"/>
            <a:ext cx="2526631" cy="67376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A88E97E5-5CBB-5109-4FA6-D8B3C3EA2A2C}"/>
              </a:ext>
            </a:extLst>
          </p:cNvPr>
          <p:cNvCxnSpPr>
            <a:cxnSpLocks/>
            <a:endCxn id="4" idx="0"/>
          </p:cNvCxnSpPr>
          <p:nvPr/>
        </p:nvCxnSpPr>
        <p:spPr>
          <a:xfrm flipH="1">
            <a:off x="2875548" y="1043850"/>
            <a:ext cx="1347536" cy="25999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8B4482-C174-056F-6F0B-7671B7CAC785}"/>
              </a:ext>
            </a:extLst>
          </p:cNvPr>
          <p:cNvSpPr txBox="1"/>
          <p:nvPr/>
        </p:nvSpPr>
        <p:spPr>
          <a:xfrm>
            <a:off x="3247850" y="658574"/>
            <a:ext cx="508889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But light remains the same color during this state.</a:t>
            </a:r>
          </a:p>
        </p:txBody>
      </p:sp>
    </p:spTree>
    <p:extLst>
      <p:ext uri="{BB962C8B-B14F-4D97-AF65-F5344CB8AC3E}">
        <p14:creationId xmlns:p14="http://schemas.microsoft.com/office/powerpoint/2010/main" val="16346258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A589-E1FE-0066-0426-B59B79002289}"/>
              </a:ext>
            </a:extLst>
          </p:cNvPr>
          <p:cNvSpPr>
            <a:spLocks noGrp="1"/>
          </p:cNvSpPr>
          <p:nvPr>
            <p:ph type="title"/>
          </p:nvPr>
        </p:nvSpPr>
        <p:spPr/>
        <p:txBody>
          <a:bodyPr/>
          <a:lstStyle/>
          <a:p>
            <a:r>
              <a:rPr lang="en-US"/>
              <a:t>Terminating</a:t>
            </a:r>
          </a:p>
        </p:txBody>
      </p:sp>
      <p:sp>
        <p:nvSpPr>
          <p:cNvPr id="3" name="Content Placeholder 2">
            <a:extLst>
              <a:ext uri="{FF2B5EF4-FFF2-40B4-BE49-F238E27FC236}">
                <a16:creationId xmlns:a16="http://schemas.microsoft.com/office/drawing/2014/main" id="{6110C4E5-9190-DA9E-0E1F-AB6E4B86050D}"/>
              </a:ext>
            </a:extLst>
          </p:cNvPr>
          <p:cNvSpPr>
            <a:spLocks noGrp="1"/>
          </p:cNvSpPr>
          <p:nvPr>
            <p:ph idx="1"/>
          </p:nvPr>
        </p:nvSpPr>
        <p:spPr>
          <a:solidFill>
            <a:schemeClr val="tx1"/>
          </a:solidFill>
        </p:spPr>
        <p:txBody>
          <a:bodyPr>
            <a:normAutofit/>
          </a:bodyPr>
          <a:lstStyle/>
          <a:p>
            <a:pPr marL="0" indent="0">
              <a:buNone/>
            </a:pPr>
            <a:endParaRPr lang="en-US" sz="2400" b="1">
              <a:solidFill>
                <a:srgbClr val="4EC9B0"/>
              </a:solidFill>
              <a:effectLst/>
            </a:endParaRPr>
          </a:p>
          <a:p>
            <a:pPr marL="0" indent="0">
              <a:buNone/>
            </a:pPr>
            <a:r>
              <a:rPr lang="en-US" sz="2400" b="1">
                <a:solidFill>
                  <a:srgbClr val="4EC9B0"/>
                </a:solidFill>
                <a:effectLst/>
              </a:rPr>
              <a:t>Terminating</a:t>
            </a:r>
            <a:r>
              <a:rPr lang="en-US" sz="2400" b="1">
                <a:solidFill>
                  <a:srgbClr val="CCCCCC"/>
                </a:solidFill>
                <a:effectLst/>
              </a:rPr>
              <a:t> == /\ </a:t>
            </a:r>
            <a:r>
              <a:rPr lang="en-US" sz="2400" b="1">
                <a:solidFill>
                  <a:srgbClr val="D4D4D4"/>
                </a:solidFill>
                <a:effectLst/>
              </a:rPr>
              <a:t>\A</a:t>
            </a:r>
            <a:r>
              <a:rPr lang="en-US" sz="2400" b="1">
                <a:solidFill>
                  <a:srgbClr val="CCCCCC"/>
                </a:solidFill>
                <a:effectLst/>
              </a:rPr>
              <a:t> self </a:t>
            </a:r>
            <a:r>
              <a:rPr lang="en-US" sz="2400" b="1">
                <a:solidFill>
                  <a:srgbClr val="D4D4D4"/>
                </a:solidFill>
                <a:effectLst/>
              </a:rPr>
              <a:t>\in</a:t>
            </a:r>
            <a:r>
              <a:rPr lang="en-US" sz="2400" b="1">
                <a:solidFill>
                  <a:srgbClr val="CCCCCC"/>
                </a:solidFill>
                <a:effectLst/>
              </a:rPr>
              <a:t> ProcSet: pc[self] = </a:t>
            </a:r>
            <a:r>
              <a:rPr lang="en-US" sz="2400" b="1">
                <a:solidFill>
                  <a:srgbClr val="CE9178"/>
                </a:solidFill>
                <a:effectLst/>
              </a:rPr>
              <a:t>"Done"</a:t>
            </a:r>
            <a:endParaRPr lang="en-US" sz="2400" b="1">
              <a:solidFill>
                <a:srgbClr val="CCCCCC"/>
              </a:solidFill>
              <a:effectLst/>
            </a:endParaRPr>
          </a:p>
          <a:p>
            <a:pPr marL="0" indent="0">
              <a:buNone/>
            </a:pPr>
            <a:r>
              <a:rPr lang="en-US" sz="2400" b="1">
                <a:solidFill>
                  <a:srgbClr val="CCCCCC"/>
                </a:solidFill>
                <a:effectLst/>
              </a:rPr>
              <a:t>                             /\ </a:t>
            </a:r>
            <a:r>
              <a:rPr lang="en-US" sz="2400" b="1">
                <a:solidFill>
                  <a:srgbClr val="569CD6"/>
                </a:solidFill>
                <a:effectLst/>
              </a:rPr>
              <a:t>UNCHANGED</a:t>
            </a:r>
            <a:r>
              <a:rPr lang="en-US" sz="2400" b="1">
                <a:solidFill>
                  <a:srgbClr val="CCCCCC"/>
                </a:solidFill>
                <a:effectLst/>
              </a:rPr>
              <a:t> vars</a:t>
            </a:r>
          </a:p>
          <a:p>
            <a:pPr marL="0" indent="0">
              <a:buNone/>
            </a:pPr>
            <a:br>
              <a:rPr lang="en-US" sz="2400" b="1">
                <a:solidFill>
                  <a:srgbClr val="CCCCCC"/>
                </a:solidFill>
                <a:effectLst/>
              </a:rPr>
            </a:br>
            <a:r>
              <a:rPr lang="en-US" sz="2400" b="1">
                <a:solidFill>
                  <a:srgbClr val="6A9955"/>
                </a:solidFill>
                <a:effectLst/>
              </a:rPr>
              <a:t>(* The state transition description indicating when all processes are marked </a:t>
            </a:r>
          </a:p>
          <a:p>
            <a:pPr marL="0" indent="0">
              <a:buNone/>
            </a:pPr>
            <a:r>
              <a:rPr lang="en-US" sz="2400" b="1">
                <a:solidFill>
                  <a:srgbClr val="6A9955"/>
                </a:solidFill>
              </a:rPr>
              <a:t>    </a:t>
            </a:r>
            <a:r>
              <a:rPr lang="en-US" sz="2400" b="1">
                <a:solidFill>
                  <a:srgbClr val="6A9955"/>
                </a:solidFill>
                <a:effectLst/>
              </a:rPr>
              <a:t>"Done" and variables are unchanged. </a:t>
            </a:r>
            <a:endParaRPr lang="en-US" sz="2400" b="1">
              <a:solidFill>
                <a:srgbClr val="CCCCCC"/>
              </a:solidFill>
              <a:effectLst/>
            </a:endParaRPr>
          </a:p>
          <a:p>
            <a:pPr marL="0" indent="0">
              <a:buNone/>
            </a:pPr>
            <a:r>
              <a:rPr lang="en-US" sz="2400" b="1">
                <a:solidFill>
                  <a:srgbClr val="6A9955"/>
                </a:solidFill>
                <a:effectLst/>
              </a:rPr>
              <a:t>     NOTE: This describes what can happen, in contrast to the "Terminating"   </a:t>
            </a:r>
          </a:p>
          <a:p>
            <a:pPr marL="0" indent="0">
              <a:buNone/>
            </a:pPr>
            <a:r>
              <a:rPr lang="en-US" sz="2400" b="1">
                <a:solidFill>
                  <a:srgbClr val="6A9955"/>
                </a:solidFill>
              </a:rPr>
              <a:t>     </a:t>
            </a:r>
            <a:r>
              <a:rPr lang="en-US" sz="2400" b="1">
                <a:solidFill>
                  <a:srgbClr val="6A9955"/>
                </a:solidFill>
                <a:effectLst/>
              </a:rPr>
              <a:t>liveness property below which describes what must happen. *)</a:t>
            </a:r>
            <a:endParaRPr lang="en-US" sz="2400" b="1">
              <a:solidFill>
                <a:srgbClr val="CCCCCC"/>
              </a:solidFill>
              <a:effectLst/>
            </a:endParaRPr>
          </a:p>
          <a:p>
            <a:pPr marL="0" indent="0">
              <a:buNone/>
            </a:pPr>
            <a:br>
              <a:rPr lang="en-US" sz="2600" b="1">
                <a:solidFill>
                  <a:srgbClr val="CCCCCC"/>
                </a:solidFill>
                <a:effectLst/>
              </a:rPr>
            </a:br>
            <a:endParaRPr lang="en-US" sz="2600" b="1">
              <a:solidFill>
                <a:srgbClr val="CCCCCC"/>
              </a:solidFill>
              <a:effectLst/>
            </a:endParaRPr>
          </a:p>
          <a:p>
            <a:pPr marL="0" indent="0">
              <a:buNone/>
            </a:pPr>
            <a:endParaRPr lang="en-US"/>
          </a:p>
        </p:txBody>
      </p:sp>
    </p:spTree>
    <p:extLst>
      <p:ext uri="{BB962C8B-B14F-4D97-AF65-F5344CB8AC3E}">
        <p14:creationId xmlns:p14="http://schemas.microsoft.com/office/powerpoint/2010/main" val="37021135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A589-E1FE-0066-0426-B59B79002289}"/>
              </a:ext>
            </a:extLst>
          </p:cNvPr>
          <p:cNvSpPr>
            <a:spLocks noGrp="1"/>
          </p:cNvSpPr>
          <p:nvPr>
            <p:ph type="title"/>
          </p:nvPr>
        </p:nvSpPr>
        <p:spPr/>
        <p:txBody>
          <a:bodyPr/>
          <a:lstStyle/>
          <a:p>
            <a:r>
              <a:rPr lang="en-US"/>
              <a:t>Terminating</a:t>
            </a:r>
          </a:p>
        </p:txBody>
      </p:sp>
      <p:sp>
        <p:nvSpPr>
          <p:cNvPr id="3" name="Content Placeholder 2">
            <a:extLst>
              <a:ext uri="{FF2B5EF4-FFF2-40B4-BE49-F238E27FC236}">
                <a16:creationId xmlns:a16="http://schemas.microsoft.com/office/drawing/2014/main" id="{6110C4E5-9190-DA9E-0E1F-AB6E4B86050D}"/>
              </a:ext>
            </a:extLst>
          </p:cNvPr>
          <p:cNvSpPr>
            <a:spLocks noGrp="1"/>
          </p:cNvSpPr>
          <p:nvPr>
            <p:ph idx="1"/>
          </p:nvPr>
        </p:nvSpPr>
        <p:spPr>
          <a:solidFill>
            <a:schemeClr val="tx1"/>
          </a:solidFill>
        </p:spPr>
        <p:txBody>
          <a:bodyPr>
            <a:normAutofit/>
          </a:bodyPr>
          <a:lstStyle/>
          <a:p>
            <a:pPr marL="0" indent="0">
              <a:buNone/>
            </a:pPr>
            <a:endParaRPr lang="en-US" sz="2400" b="1">
              <a:solidFill>
                <a:srgbClr val="4EC9B0"/>
              </a:solidFill>
              <a:effectLst/>
            </a:endParaRPr>
          </a:p>
          <a:p>
            <a:pPr marL="0" indent="0">
              <a:buNone/>
            </a:pPr>
            <a:r>
              <a:rPr lang="en-US" sz="2400" b="1">
                <a:solidFill>
                  <a:srgbClr val="4EC9B0"/>
                </a:solidFill>
                <a:effectLst/>
              </a:rPr>
              <a:t>Terminating</a:t>
            </a:r>
            <a:r>
              <a:rPr lang="en-US" sz="2400" b="1">
                <a:solidFill>
                  <a:srgbClr val="CCCCCC"/>
                </a:solidFill>
                <a:effectLst/>
              </a:rPr>
              <a:t> == /\ </a:t>
            </a:r>
            <a:r>
              <a:rPr lang="en-US" sz="2400" b="1">
                <a:solidFill>
                  <a:srgbClr val="D4D4D4"/>
                </a:solidFill>
                <a:effectLst/>
              </a:rPr>
              <a:t>\A</a:t>
            </a:r>
            <a:r>
              <a:rPr lang="en-US" sz="2400" b="1">
                <a:solidFill>
                  <a:srgbClr val="CCCCCC"/>
                </a:solidFill>
                <a:effectLst/>
              </a:rPr>
              <a:t> self </a:t>
            </a:r>
            <a:r>
              <a:rPr lang="en-US" sz="2400" b="1">
                <a:solidFill>
                  <a:srgbClr val="D4D4D4"/>
                </a:solidFill>
                <a:effectLst/>
              </a:rPr>
              <a:t>\in</a:t>
            </a:r>
            <a:r>
              <a:rPr lang="en-US" sz="2400" b="1">
                <a:solidFill>
                  <a:srgbClr val="CCCCCC"/>
                </a:solidFill>
                <a:effectLst/>
              </a:rPr>
              <a:t> ProcSet: pc[self] = </a:t>
            </a:r>
            <a:r>
              <a:rPr lang="en-US" sz="2400" b="1">
                <a:solidFill>
                  <a:srgbClr val="CE9178"/>
                </a:solidFill>
                <a:effectLst/>
              </a:rPr>
              <a:t>"Done"</a:t>
            </a:r>
            <a:endParaRPr lang="en-US" sz="2400" b="1">
              <a:solidFill>
                <a:srgbClr val="CCCCCC"/>
              </a:solidFill>
              <a:effectLst/>
            </a:endParaRPr>
          </a:p>
          <a:p>
            <a:pPr marL="0" indent="0">
              <a:buNone/>
            </a:pPr>
            <a:r>
              <a:rPr lang="en-US" sz="2400" b="1">
                <a:solidFill>
                  <a:srgbClr val="CCCCCC"/>
                </a:solidFill>
                <a:effectLst/>
              </a:rPr>
              <a:t>                             /\ </a:t>
            </a:r>
            <a:r>
              <a:rPr lang="en-US" sz="2400" b="1">
                <a:solidFill>
                  <a:srgbClr val="569CD6"/>
                </a:solidFill>
                <a:effectLst/>
              </a:rPr>
              <a:t>UNCHANGED</a:t>
            </a:r>
            <a:r>
              <a:rPr lang="en-US" sz="2400" b="1">
                <a:solidFill>
                  <a:srgbClr val="CCCCCC"/>
                </a:solidFill>
                <a:effectLst/>
              </a:rPr>
              <a:t> vars</a:t>
            </a:r>
          </a:p>
          <a:p>
            <a:pPr marL="0" indent="0">
              <a:buNone/>
            </a:pPr>
            <a:br>
              <a:rPr lang="en-US" sz="2400" b="1">
                <a:solidFill>
                  <a:srgbClr val="CCCCCC"/>
                </a:solidFill>
                <a:effectLst/>
              </a:rPr>
            </a:br>
            <a:r>
              <a:rPr lang="en-US" sz="2400" b="1">
                <a:solidFill>
                  <a:srgbClr val="6A9955"/>
                </a:solidFill>
                <a:effectLst/>
              </a:rPr>
              <a:t>(* The state transition description indicating when all processes are marked </a:t>
            </a:r>
          </a:p>
          <a:p>
            <a:pPr marL="0" indent="0">
              <a:buNone/>
            </a:pPr>
            <a:r>
              <a:rPr lang="en-US" sz="2400" b="1">
                <a:solidFill>
                  <a:srgbClr val="6A9955"/>
                </a:solidFill>
              </a:rPr>
              <a:t>    </a:t>
            </a:r>
            <a:r>
              <a:rPr lang="en-US" sz="2400" b="1">
                <a:solidFill>
                  <a:srgbClr val="6A9955"/>
                </a:solidFill>
                <a:effectLst/>
              </a:rPr>
              <a:t>"Done" and variables are unchanged. </a:t>
            </a:r>
            <a:endParaRPr lang="en-US" sz="2400" b="1">
              <a:solidFill>
                <a:srgbClr val="CCCCCC"/>
              </a:solidFill>
              <a:effectLst/>
            </a:endParaRPr>
          </a:p>
          <a:p>
            <a:pPr marL="0" indent="0">
              <a:buNone/>
            </a:pPr>
            <a:r>
              <a:rPr lang="en-US" sz="2400" b="1">
                <a:solidFill>
                  <a:srgbClr val="6A9955"/>
                </a:solidFill>
                <a:effectLst/>
              </a:rPr>
              <a:t>     NOTE: This describes what can happen, in contrast to the "Terminating"   </a:t>
            </a:r>
          </a:p>
          <a:p>
            <a:pPr marL="0" indent="0">
              <a:buNone/>
            </a:pPr>
            <a:r>
              <a:rPr lang="en-US" sz="2400" b="1">
                <a:solidFill>
                  <a:srgbClr val="6A9955"/>
                </a:solidFill>
              </a:rPr>
              <a:t>     </a:t>
            </a:r>
            <a:r>
              <a:rPr lang="en-US" sz="2400" b="1">
                <a:solidFill>
                  <a:srgbClr val="6A9955"/>
                </a:solidFill>
                <a:effectLst/>
              </a:rPr>
              <a:t>liveness property below which describes what must happen. *)</a:t>
            </a:r>
            <a:endParaRPr lang="en-US" sz="2400" b="1">
              <a:solidFill>
                <a:srgbClr val="CCCCCC"/>
              </a:solidFill>
              <a:effectLst/>
            </a:endParaRPr>
          </a:p>
          <a:p>
            <a:pPr marL="0" indent="0">
              <a:buNone/>
            </a:pPr>
            <a:br>
              <a:rPr lang="en-US" sz="2600" b="1">
                <a:solidFill>
                  <a:srgbClr val="CCCCCC"/>
                </a:solidFill>
                <a:effectLst/>
              </a:rPr>
            </a:br>
            <a:endParaRPr lang="en-US" sz="2600" b="1">
              <a:solidFill>
                <a:srgbClr val="CCCCCC"/>
              </a:solidFill>
              <a:effectLst/>
            </a:endParaRPr>
          </a:p>
          <a:p>
            <a:pPr marL="0" indent="0">
              <a:buNone/>
            </a:pPr>
            <a:endParaRPr lang="en-US"/>
          </a:p>
        </p:txBody>
      </p:sp>
      <p:sp>
        <p:nvSpPr>
          <p:cNvPr id="4" name="Oval 3">
            <a:extLst>
              <a:ext uri="{FF2B5EF4-FFF2-40B4-BE49-F238E27FC236}">
                <a16:creationId xmlns:a16="http://schemas.microsoft.com/office/drawing/2014/main" id="{843E087C-EFA9-DD75-34E2-4A411AADFB99}"/>
              </a:ext>
            </a:extLst>
          </p:cNvPr>
          <p:cNvSpPr/>
          <p:nvPr/>
        </p:nvSpPr>
        <p:spPr>
          <a:xfrm>
            <a:off x="725793" y="2147888"/>
            <a:ext cx="2024783" cy="73903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84E2DC4B-7DA1-D034-D344-57AF788B331B}"/>
              </a:ext>
            </a:extLst>
          </p:cNvPr>
          <p:cNvCxnSpPr>
            <a:cxnSpLocks/>
            <a:endCxn id="4" idx="7"/>
          </p:cNvCxnSpPr>
          <p:nvPr/>
        </p:nvCxnSpPr>
        <p:spPr>
          <a:xfrm flipH="1">
            <a:off x="2454053" y="1099778"/>
            <a:ext cx="2851873" cy="11563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FCCDB7-3A9E-73D8-F9CD-3959D8980130}"/>
              </a:ext>
            </a:extLst>
          </p:cNvPr>
          <p:cNvSpPr txBox="1"/>
          <p:nvPr/>
        </p:nvSpPr>
        <p:spPr>
          <a:xfrm>
            <a:off x="4386396" y="730446"/>
            <a:ext cx="4770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 other words, description of the end state. </a:t>
            </a:r>
          </a:p>
        </p:txBody>
      </p:sp>
    </p:spTree>
    <p:extLst>
      <p:ext uri="{BB962C8B-B14F-4D97-AF65-F5344CB8AC3E}">
        <p14:creationId xmlns:p14="http://schemas.microsoft.com/office/powerpoint/2010/main" val="1642409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SPARQL Query Structure</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r>
              <a:rPr lang="en-US"/>
              <a:t>PREFIX rdfs: </a:t>
            </a:r>
            <a:r>
              <a:rPr lang="en-US" sz="2800" b="0" i="0" u="none" strike="noStrike">
                <a:solidFill>
                  <a:srgbClr val="3366BB"/>
                </a:solidFill>
                <a:effectLst/>
                <a:hlinkClick r:id="rId2"/>
              </a:rPr>
              <a:t>http://www.w3.org/2000/01/rdf-schema#</a:t>
            </a:r>
            <a:endParaRPr lang="en-US"/>
          </a:p>
          <a:p>
            <a:pPr marL="0" indent="0">
              <a:buNone/>
            </a:pPr>
            <a:endParaRPr lang="en-US"/>
          </a:p>
          <a:p>
            <a:pPr marL="0" indent="0">
              <a:buNone/>
            </a:pPr>
            <a:r>
              <a:rPr lang="en-US"/>
              <a:t>SELECT ?subject ?label</a:t>
            </a:r>
            <a:br>
              <a:rPr lang="en-US"/>
            </a:br>
            <a:r>
              <a:rPr lang="en-US"/>
              <a:t>WHERE </a:t>
            </a:r>
            <a:br>
              <a:rPr lang="en-US"/>
            </a:br>
            <a:r>
              <a:rPr lang="en-US"/>
              <a:t>  {</a:t>
            </a:r>
            <a:br>
              <a:rPr lang="en-US"/>
            </a:br>
            <a:r>
              <a:rPr lang="en-US"/>
              <a:t>     ?subject rdfs:label ?label .</a:t>
            </a:r>
            <a:br>
              <a:rPr lang="en-US"/>
            </a:br>
            <a:r>
              <a:rPr lang="en-US"/>
              <a:t>   }</a:t>
            </a:r>
          </a:p>
          <a:p>
            <a:pPr marL="0" indent="0">
              <a:buNone/>
            </a:pPr>
            <a:endParaRPr lang="en-US"/>
          </a:p>
        </p:txBody>
      </p:sp>
    </p:spTree>
    <p:extLst>
      <p:ext uri="{BB962C8B-B14F-4D97-AF65-F5344CB8AC3E}">
        <p14:creationId xmlns:p14="http://schemas.microsoft.com/office/powerpoint/2010/main" val="37382489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A589-E1FE-0066-0426-B59B79002289}"/>
              </a:ext>
            </a:extLst>
          </p:cNvPr>
          <p:cNvSpPr>
            <a:spLocks noGrp="1"/>
          </p:cNvSpPr>
          <p:nvPr>
            <p:ph type="title"/>
          </p:nvPr>
        </p:nvSpPr>
        <p:spPr/>
        <p:txBody>
          <a:bodyPr/>
          <a:lstStyle/>
          <a:p>
            <a:r>
              <a:rPr lang="en-US"/>
              <a:t>Terminating</a:t>
            </a:r>
          </a:p>
        </p:txBody>
      </p:sp>
      <p:sp>
        <p:nvSpPr>
          <p:cNvPr id="3" name="Content Placeholder 2">
            <a:extLst>
              <a:ext uri="{FF2B5EF4-FFF2-40B4-BE49-F238E27FC236}">
                <a16:creationId xmlns:a16="http://schemas.microsoft.com/office/drawing/2014/main" id="{6110C4E5-9190-DA9E-0E1F-AB6E4B86050D}"/>
              </a:ext>
            </a:extLst>
          </p:cNvPr>
          <p:cNvSpPr>
            <a:spLocks noGrp="1"/>
          </p:cNvSpPr>
          <p:nvPr>
            <p:ph idx="1"/>
          </p:nvPr>
        </p:nvSpPr>
        <p:spPr>
          <a:solidFill>
            <a:schemeClr val="tx1"/>
          </a:solidFill>
        </p:spPr>
        <p:txBody>
          <a:bodyPr>
            <a:normAutofit/>
          </a:bodyPr>
          <a:lstStyle/>
          <a:p>
            <a:pPr marL="0" indent="0">
              <a:buNone/>
            </a:pPr>
            <a:endParaRPr lang="en-US" sz="2400" b="1">
              <a:solidFill>
                <a:srgbClr val="4EC9B0"/>
              </a:solidFill>
              <a:effectLst/>
            </a:endParaRPr>
          </a:p>
          <a:p>
            <a:pPr marL="0" indent="0">
              <a:buNone/>
            </a:pPr>
            <a:r>
              <a:rPr lang="en-US" sz="2400" b="1">
                <a:solidFill>
                  <a:srgbClr val="4EC9B0"/>
                </a:solidFill>
                <a:effectLst/>
              </a:rPr>
              <a:t>Terminating</a:t>
            </a:r>
            <a:r>
              <a:rPr lang="en-US" sz="2400" b="1">
                <a:solidFill>
                  <a:srgbClr val="CCCCCC"/>
                </a:solidFill>
                <a:effectLst/>
              </a:rPr>
              <a:t> == /\ </a:t>
            </a:r>
            <a:r>
              <a:rPr lang="en-US" sz="2400" b="1">
                <a:solidFill>
                  <a:srgbClr val="D4D4D4"/>
                </a:solidFill>
                <a:effectLst/>
              </a:rPr>
              <a:t>\A</a:t>
            </a:r>
            <a:r>
              <a:rPr lang="en-US" sz="2400" b="1">
                <a:solidFill>
                  <a:srgbClr val="CCCCCC"/>
                </a:solidFill>
                <a:effectLst/>
              </a:rPr>
              <a:t> self </a:t>
            </a:r>
            <a:r>
              <a:rPr lang="en-US" sz="2400" b="1">
                <a:solidFill>
                  <a:srgbClr val="D4D4D4"/>
                </a:solidFill>
                <a:effectLst/>
              </a:rPr>
              <a:t>\in</a:t>
            </a:r>
            <a:r>
              <a:rPr lang="en-US" sz="2400" b="1">
                <a:solidFill>
                  <a:srgbClr val="CCCCCC"/>
                </a:solidFill>
                <a:effectLst/>
              </a:rPr>
              <a:t> ProcSet: pc[self] = </a:t>
            </a:r>
            <a:r>
              <a:rPr lang="en-US" sz="2400" b="1">
                <a:solidFill>
                  <a:srgbClr val="CE9178"/>
                </a:solidFill>
                <a:effectLst/>
              </a:rPr>
              <a:t>"Done"</a:t>
            </a:r>
            <a:endParaRPr lang="en-US" sz="2400" b="1">
              <a:solidFill>
                <a:srgbClr val="CCCCCC"/>
              </a:solidFill>
              <a:effectLst/>
            </a:endParaRPr>
          </a:p>
          <a:p>
            <a:pPr marL="0" indent="0">
              <a:buNone/>
            </a:pPr>
            <a:r>
              <a:rPr lang="en-US" sz="2400" b="1">
                <a:solidFill>
                  <a:srgbClr val="CCCCCC"/>
                </a:solidFill>
                <a:effectLst/>
              </a:rPr>
              <a:t>                             /\ </a:t>
            </a:r>
            <a:r>
              <a:rPr lang="en-US" sz="2400" b="1">
                <a:solidFill>
                  <a:srgbClr val="569CD6"/>
                </a:solidFill>
                <a:effectLst/>
              </a:rPr>
              <a:t>UNCHANGED</a:t>
            </a:r>
            <a:r>
              <a:rPr lang="en-US" sz="2400" b="1">
                <a:solidFill>
                  <a:srgbClr val="CCCCCC"/>
                </a:solidFill>
                <a:effectLst/>
              </a:rPr>
              <a:t> vars</a:t>
            </a:r>
          </a:p>
          <a:p>
            <a:pPr marL="0" indent="0">
              <a:buNone/>
            </a:pPr>
            <a:br>
              <a:rPr lang="en-US" sz="2400" b="1">
                <a:solidFill>
                  <a:srgbClr val="CCCCCC"/>
                </a:solidFill>
                <a:effectLst/>
              </a:rPr>
            </a:br>
            <a:r>
              <a:rPr lang="en-US" sz="2400" b="1">
                <a:solidFill>
                  <a:srgbClr val="6A9955"/>
                </a:solidFill>
                <a:effectLst/>
              </a:rPr>
              <a:t>(* The state transition description indicating when all processes are marked </a:t>
            </a:r>
          </a:p>
          <a:p>
            <a:pPr marL="0" indent="0">
              <a:buNone/>
            </a:pPr>
            <a:r>
              <a:rPr lang="en-US" sz="2400" b="1">
                <a:solidFill>
                  <a:srgbClr val="6A9955"/>
                </a:solidFill>
              </a:rPr>
              <a:t>    </a:t>
            </a:r>
            <a:r>
              <a:rPr lang="en-US" sz="2400" b="1">
                <a:solidFill>
                  <a:srgbClr val="6A9955"/>
                </a:solidFill>
                <a:effectLst/>
              </a:rPr>
              <a:t>"Done" and variables are unchanged. </a:t>
            </a:r>
            <a:endParaRPr lang="en-US" sz="2400" b="1">
              <a:solidFill>
                <a:srgbClr val="CCCCCC"/>
              </a:solidFill>
              <a:effectLst/>
            </a:endParaRPr>
          </a:p>
          <a:p>
            <a:pPr marL="0" indent="0">
              <a:buNone/>
            </a:pPr>
            <a:r>
              <a:rPr lang="en-US" sz="2400" b="1">
                <a:solidFill>
                  <a:srgbClr val="6A9955"/>
                </a:solidFill>
                <a:effectLst/>
              </a:rPr>
              <a:t>     NOTE: This describes what can happen, in contrast to the "Terminating"   </a:t>
            </a:r>
          </a:p>
          <a:p>
            <a:pPr marL="0" indent="0">
              <a:buNone/>
            </a:pPr>
            <a:r>
              <a:rPr lang="en-US" sz="2400" b="1">
                <a:solidFill>
                  <a:srgbClr val="6A9955"/>
                </a:solidFill>
              </a:rPr>
              <a:t>     </a:t>
            </a:r>
            <a:r>
              <a:rPr lang="en-US" sz="2400" b="1">
                <a:solidFill>
                  <a:srgbClr val="6A9955"/>
                </a:solidFill>
                <a:effectLst/>
              </a:rPr>
              <a:t>liveness property below which describes what must happen. *)</a:t>
            </a:r>
            <a:endParaRPr lang="en-US" sz="2400" b="1">
              <a:solidFill>
                <a:srgbClr val="CCCCCC"/>
              </a:solidFill>
              <a:effectLst/>
            </a:endParaRPr>
          </a:p>
          <a:p>
            <a:pPr marL="0" indent="0">
              <a:buNone/>
            </a:pPr>
            <a:br>
              <a:rPr lang="en-US" sz="2600" b="1">
                <a:solidFill>
                  <a:srgbClr val="CCCCCC"/>
                </a:solidFill>
                <a:effectLst/>
              </a:rPr>
            </a:br>
            <a:endParaRPr lang="en-US" sz="2600" b="1">
              <a:solidFill>
                <a:srgbClr val="CCCCCC"/>
              </a:solidFill>
              <a:effectLst/>
            </a:endParaRPr>
          </a:p>
          <a:p>
            <a:pPr marL="0" indent="0">
              <a:buNone/>
            </a:pPr>
            <a:endParaRPr lang="en-US"/>
          </a:p>
        </p:txBody>
      </p:sp>
      <p:sp>
        <p:nvSpPr>
          <p:cNvPr id="4" name="Oval 3">
            <a:extLst>
              <a:ext uri="{FF2B5EF4-FFF2-40B4-BE49-F238E27FC236}">
                <a16:creationId xmlns:a16="http://schemas.microsoft.com/office/drawing/2014/main" id="{843E087C-EFA9-DD75-34E2-4A411AADFB99}"/>
              </a:ext>
            </a:extLst>
          </p:cNvPr>
          <p:cNvSpPr/>
          <p:nvPr/>
        </p:nvSpPr>
        <p:spPr>
          <a:xfrm>
            <a:off x="3482289" y="2189747"/>
            <a:ext cx="644543" cy="514371"/>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84E2DC4B-7DA1-D034-D344-57AF788B331B}"/>
              </a:ext>
            </a:extLst>
          </p:cNvPr>
          <p:cNvCxnSpPr>
            <a:cxnSpLocks/>
            <a:endCxn id="4" idx="7"/>
          </p:cNvCxnSpPr>
          <p:nvPr/>
        </p:nvCxnSpPr>
        <p:spPr>
          <a:xfrm flipH="1">
            <a:off x="4032441" y="1099778"/>
            <a:ext cx="1766780" cy="11652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FCCDB7-3A9E-73D8-F9CD-3959D8980130}"/>
              </a:ext>
            </a:extLst>
          </p:cNvPr>
          <p:cNvSpPr txBox="1"/>
          <p:nvPr/>
        </p:nvSpPr>
        <p:spPr>
          <a:xfrm>
            <a:off x="4386396" y="730446"/>
            <a:ext cx="61893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Universal quantifier, i.e. all self in ProcSet...set to “Done”</a:t>
            </a:r>
          </a:p>
        </p:txBody>
      </p:sp>
    </p:spTree>
    <p:extLst>
      <p:ext uri="{BB962C8B-B14F-4D97-AF65-F5344CB8AC3E}">
        <p14:creationId xmlns:p14="http://schemas.microsoft.com/office/powerpoint/2010/main" val="18731282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19B7-A12D-8CE0-5D66-606E3998F960}"/>
              </a:ext>
            </a:extLst>
          </p:cNvPr>
          <p:cNvSpPr>
            <a:spLocks noGrp="1"/>
          </p:cNvSpPr>
          <p:nvPr>
            <p:ph type="title"/>
          </p:nvPr>
        </p:nvSpPr>
        <p:spPr/>
        <p:txBody>
          <a:bodyPr/>
          <a:lstStyle/>
          <a:p>
            <a:r>
              <a:rPr lang="en-US"/>
              <a:t>Spec</a:t>
            </a:r>
          </a:p>
        </p:txBody>
      </p:sp>
      <p:sp>
        <p:nvSpPr>
          <p:cNvPr id="3" name="Content Placeholder 2">
            <a:extLst>
              <a:ext uri="{FF2B5EF4-FFF2-40B4-BE49-F238E27FC236}">
                <a16:creationId xmlns:a16="http://schemas.microsoft.com/office/drawing/2014/main" id="{8E84C8BA-95DB-BADE-12B1-A4F3D86AD4C0}"/>
              </a:ext>
            </a:extLst>
          </p:cNvPr>
          <p:cNvSpPr>
            <a:spLocks noGrp="1"/>
          </p:cNvSpPr>
          <p:nvPr>
            <p:ph idx="1"/>
          </p:nvPr>
        </p:nvSpPr>
        <p:spPr>
          <a:xfrm>
            <a:off x="838200" y="1515649"/>
            <a:ext cx="10861110" cy="5098093"/>
          </a:xfrm>
          <a:solidFill>
            <a:schemeClr val="tx1"/>
          </a:solidFill>
        </p:spPr>
        <p:txBody>
          <a:bodyPr>
            <a:noAutofit/>
          </a:bodyPr>
          <a:lstStyle/>
          <a:p>
            <a:pPr marL="0" indent="0">
              <a:buNone/>
            </a:pPr>
            <a:endParaRPr lang="en-US" sz="2400" b="1">
              <a:solidFill>
                <a:srgbClr val="4EC9B0"/>
              </a:solidFill>
              <a:effectLst/>
            </a:endParaRPr>
          </a:p>
          <a:p>
            <a:pPr marL="0" indent="0">
              <a:buNone/>
            </a:pPr>
            <a:r>
              <a:rPr lang="en-US" sz="2200" b="1">
                <a:solidFill>
                  <a:srgbClr val="4EC9B0"/>
                </a:solidFill>
                <a:effectLst/>
              </a:rPr>
              <a:t>Spec</a:t>
            </a:r>
            <a:r>
              <a:rPr lang="en-US" sz="2200" b="1">
                <a:solidFill>
                  <a:srgbClr val="CCCCCC"/>
                </a:solidFill>
                <a:effectLst/>
              </a:rPr>
              <a:t> == /\ Init /\ [][Next]_vars /\ </a:t>
            </a:r>
            <a:r>
              <a:rPr lang="en-US" sz="2200" b="1">
                <a:solidFill>
                  <a:srgbClr val="DCDCAA"/>
                </a:solidFill>
                <a:effectLst/>
              </a:rPr>
              <a:t>WF_vars</a:t>
            </a:r>
            <a:r>
              <a:rPr lang="en-US" sz="2200" b="1">
                <a:solidFill>
                  <a:srgbClr val="CCCCCC"/>
                </a:solidFill>
                <a:effectLst/>
              </a:rPr>
              <a:t>(Cycle) /\ </a:t>
            </a:r>
            <a:r>
              <a:rPr lang="en-US" sz="2200" b="1">
                <a:solidFill>
                  <a:srgbClr val="DCDCAA"/>
                </a:solidFill>
                <a:effectLst/>
              </a:rPr>
              <a:t>SF_vars</a:t>
            </a:r>
            <a:r>
              <a:rPr lang="en-US" sz="2200" b="1">
                <a:solidFill>
                  <a:srgbClr val="CCCCCC"/>
                </a:solidFill>
                <a:effectLst/>
              </a:rPr>
              <a:t>(Drive)</a:t>
            </a:r>
          </a:p>
          <a:p>
            <a:pPr marL="0" indent="0">
              <a:buNone/>
            </a:pPr>
            <a:br>
              <a:rPr lang="en-US" sz="2200" b="1">
                <a:solidFill>
                  <a:srgbClr val="CCCCCC"/>
                </a:solidFill>
                <a:effectLst/>
              </a:rPr>
            </a:br>
            <a:r>
              <a:rPr lang="en-US" sz="2200" b="1">
                <a:solidFill>
                  <a:srgbClr val="6A9955"/>
                </a:solidFill>
                <a:effectLst/>
              </a:rPr>
              <a:t>(* The full system spec. Init indicates the system begins in the initial state.</a:t>
            </a:r>
            <a:endParaRPr lang="en-US" sz="2200" b="1">
              <a:solidFill>
                <a:srgbClr val="CCCCCC"/>
              </a:solidFill>
              <a:effectLst/>
            </a:endParaRPr>
          </a:p>
          <a:p>
            <a:pPr marL="0" indent="0">
              <a:buNone/>
            </a:pPr>
            <a:r>
              <a:rPr lang="en-US" sz="2200" b="1">
                <a:solidFill>
                  <a:srgbClr val="6A9955"/>
                </a:solidFill>
                <a:effectLst/>
              </a:rPr>
              <a:t>    [][Next]_vars is a safety property indicating every step of the system is  </a:t>
            </a:r>
          </a:p>
          <a:p>
            <a:pPr marL="0" indent="0">
              <a:buNone/>
            </a:pPr>
            <a:r>
              <a:rPr lang="en-US" sz="2200" b="1">
                <a:solidFill>
                  <a:srgbClr val="6A9955"/>
                </a:solidFill>
              </a:rPr>
              <a:t>    </a:t>
            </a:r>
            <a:r>
              <a:rPr lang="en-US" sz="2200" b="1">
                <a:solidFill>
                  <a:srgbClr val="6A9955"/>
                </a:solidFill>
                <a:effectLst/>
              </a:rPr>
              <a:t>described by "Next” and variables at_light, light, and pc.</a:t>
            </a:r>
            <a:endParaRPr lang="en-US" sz="2200" b="1">
              <a:solidFill>
                <a:srgbClr val="CCCCCC"/>
              </a:solidFill>
              <a:effectLst/>
            </a:endParaRPr>
          </a:p>
          <a:p>
            <a:pPr marL="0" indent="0">
              <a:buNone/>
            </a:pPr>
            <a:r>
              <a:rPr lang="en-US" sz="2200" b="1">
                <a:solidFill>
                  <a:srgbClr val="6A9955"/>
                </a:solidFill>
                <a:effectLst/>
              </a:rPr>
              <a:t>    WF_vars(Cycle) is a liveness property stating "Cycle" is 'weakly fair', i.e. if </a:t>
            </a:r>
          </a:p>
          <a:p>
            <a:pPr marL="0" indent="0">
              <a:buNone/>
            </a:pPr>
            <a:r>
              <a:rPr lang="en-US" sz="2200" b="1">
                <a:solidFill>
                  <a:srgbClr val="6A9955"/>
                </a:solidFill>
              </a:rPr>
              <a:t>    </a:t>
            </a:r>
            <a:r>
              <a:rPr lang="en-US" sz="2200" b="1">
                <a:solidFill>
                  <a:srgbClr val="6A9955"/>
                </a:solidFill>
                <a:effectLst/>
              </a:rPr>
              <a:t>the light can change color then it eventually will change color.</a:t>
            </a:r>
            <a:endParaRPr lang="en-US" sz="2200" b="1">
              <a:solidFill>
                <a:srgbClr val="CCCCCC"/>
              </a:solidFill>
              <a:effectLst/>
            </a:endParaRPr>
          </a:p>
          <a:p>
            <a:pPr marL="0" indent="0">
              <a:buNone/>
            </a:pPr>
            <a:r>
              <a:rPr lang="en-US" sz="2200" b="1">
                <a:solidFill>
                  <a:srgbClr val="6A9955"/>
                </a:solidFill>
                <a:effectLst/>
              </a:rPr>
              <a:t>    SF_vars(Drive) is liveness property stating "Drive" is 'strongly fair', so if  </a:t>
            </a:r>
          </a:p>
          <a:p>
            <a:pPr marL="0" indent="0">
              <a:buNone/>
            </a:pPr>
            <a:r>
              <a:rPr lang="en-US" sz="2200" b="1">
                <a:solidFill>
                  <a:srgbClr val="6A9955"/>
                </a:solidFill>
              </a:rPr>
              <a:t>   </a:t>
            </a:r>
            <a:r>
              <a:rPr lang="en-US" sz="2200" b="1">
                <a:solidFill>
                  <a:srgbClr val="6A9955"/>
                </a:solidFill>
                <a:effectLst/>
              </a:rPr>
              <a:t>"Drive" is enabled indefinitely even if not continuously, then it will eventually </a:t>
            </a:r>
          </a:p>
          <a:p>
            <a:pPr marL="0" indent="0">
              <a:buNone/>
            </a:pPr>
            <a:r>
              <a:rPr lang="en-US" sz="2200" b="1">
                <a:solidFill>
                  <a:srgbClr val="6A9955"/>
                </a:solidFill>
              </a:rPr>
              <a:t>    </a:t>
            </a:r>
            <a:r>
              <a:rPr lang="en-US" sz="2200" b="1">
                <a:solidFill>
                  <a:srgbClr val="6A9955"/>
                </a:solidFill>
                <a:effectLst/>
              </a:rPr>
              <a:t>execute, i.e. if the light turns green infinitely, the car will eventually drive. *)</a:t>
            </a:r>
          </a:p>
          <a:p>
            <a:pPr marL="0" indent="0">
              <a:buNone/>
            </a:pPr>
            <a:endParaRPr lang="en-US" sz="2400"/>
          </a:p>
        </p:txBody>
      </p:sp>
    </p:spTree>
    <p:extLst>
      <p:ext uri="{BB962C8B-B14F-4D97-AF65-F5344CB8AC3E}">
        <p14:creationId xmlns:p14="http://schemas.microsoft.com/office/powerpoint/2010/main" val="21743791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19B7-A12D-8CE0-5D66-606E3998F960}"/>
              </a:ext>
            </a:extLst>
          </p:cNvPr>
          <p:cNvSpPr>
            <a:spLocks noGrp="1"/>
          </p:cNvSpPr>
          <p:nvPr>
            <p:ph type="title"/>
          </p:nvPr>
        </p:nvSpPr>
        <p:spPr/>
        <p:txBody>
          <a:bodyPr/>
          <a:lstStyle/>
          <a:p>
            <a:r>
              <a:rPr lang="en-US"/>
              <a:t>Spec</a:t>
            </a:r>
          </a:p>
        </p:txBody>
      </p:sp>
      <p:sp>
        <p:nvSpPr>
          <p:cNvPr id="3" name="Content Placeholder 2">
            <a:extLst>
              <a:ext uri="{FF2B5EF4-FFF2-40B4-BE49-F238E27FC236}">
                <a16:creationId xmlns:a16="http://schemas.microsoft.com/office/drawing/2014/main" id="{8E84C8BA-95DB-BADE-12B1-A4F3D86AD4C0}"/>
              </a:ext>
            </a:extLst>
          </p:cNvPr>
          <p:cNvSpPr>
            <a:spLocks noGrp="1"/>
          </p:cNvSpPr>
          <p:nvPr>
            <p:ph idx="1"/>
          </p:nvPr>
        </p:nvSpPr>
        <p:spPr>
          <a:xfrm>
            <a:off x="838200" y="1515649"/>
            <a:ext cx="10861110" cy="5098093"/>
          </a:xfrm>
          <a:solidFill>
            <a:schemeClr val="tx1"/>
          </a:solidFill>
        </p:spPr>
        <p:txBody>
          <a:bodyPr>
            <a:noAutofit/>
          </a:bodyPr>
          <a:lstStyle/>
          <a:p>
            <a:pPr marL="0" indent="0">
              <a:buNone/>
            </a:pPr>
            <a:endParaRPr lang="en-US" sz="2400" b="1">
              <a:solidFill>
                <a:srgbClr val="4EC9B0"/>
              </a:solidFill>
              <a:effectLst/>
            </a:endParaRPr>
          </a:p>
          <a:p>
            <a:pPr marL="0" indent="0">
              <a:buNone/>
            </a:pPr>
            <a:r>
              <a:rPr lang="en-US" sz="2200" b="1">
                <a:solidFill>
                  <a:srgbClr val="4EC9B0"/>
                </a:solidFill>
                <a:effectLst/>
              </a:rPr>
              <a:t>Spec</a:t>
            </a:r>
            <a:r>
              <a:rPr lang="en-US" sz="2200" b="1">
                <a:solidFill>
                  <a:srgbClr val="CCCCCC"/>
                </a:solidFill>
                <a:effectLst/>
              </a:rPr>
              <a:t> == /\ Init /\ [][Next]_vars /\ </a:t>
            </a:r>
            <a:r>
              <a:rPr lang="en-US" sz="2200" b="1">
                <a:solidFill>
                  <a:srgbClr val="DCDCAA"/>
                </a:solidFill>
                <a:effectLst/>
              </a:rPr>
              <a:t>WF_vars</a:t>
            </a:r>
            <a:r>
              <a:rPr lang="en-US" sz="2200" b="1">
                <a:solidFill>
                  <a:srgbClr val="CCCCCC"/>
                </a:solidFill>
                <a:effectLst/>
              </a:rPr>
              <a:t>(Cycle) /\ </a:t>
            </a:r>
            <a:r>
              <a:rPr lang="en-US" sz="2200" b="1">
                <a:solidFill>
                  <a:srgbClr val="DCDCAA"/>
                </a:solidFill>
                <a:effectLst/>
              </a:rPr>
              <a:t>SF_vars</a:t>
            </a:r>
            <a:r>
              <a:rPr lang="en-US" sz="2200" b="1">
                <a:solidFill>
                  <a:srgbClr val="CCCCCC"/>
                </a:solidFill>
                <a:effectLst/>
              </a:rPr>
              <a:t>(Drive)</a:t>
            </a:r>
          </a:p>
          <a:p>
            <a:pPr marL="0" indent="0">
              <a:buNone/>
            </a:pPr>
            <a:br>
              <a:rPr lang="en-US" sz="2200" b="1">
                <a:solidFill>
                  <a:srgbClr val="CCCCCC"/>
                </a:solidFill>
                <a:effectLst/>
              </a:rPr>
            </a:br>
            <a:r>
              <a:rPr lang="en-US" sz="2200" b="1">
                <a:solidFill>
                  <a:srgbClr val="6A9955"/>
                </a:solidFill>
                <a:effectLst/>
              </a:rPr>
              <a:t>(* The full system spec. Init indicates the system begins in the initial state.</a:t>
            </a:r>
            <a:endParaRPr lang="en-US" sz="2200" b="1">
              <a:solidFill>
                <a:srgbClr val="CCCCCC"/>
              </a:solidFill>
              <a:effectLst/>
            </a:endParaRPr>
          </a:p>
          <a:p>
            <a:pPr marL="0" indent="0">
              <a:buNone/>
            </a:pPr>
            <a:r>
              <a:rPr lang="en-US" sz="2200" b="1">
                <a:solidFill>
                  <a:srgbClr val="6A9955"/>
                </a:solidFill>
                <a:effectLst/>
              </a:rPr>
              <a:t>    [][Next]_vars is a safety property indicating every step of the system is  </a:t>
            </a:r>
          </a:p>
          <a:p>
            <a:pPr marL="0" indent="0">
              <a:buNone/>
            </a:pPr>
            <a:r>
              <a:rPr lang="en-US" sz="2200" b="1">
                <a:solidFill>
                  <a:srgbClr val="6A9955"/>
                </a:solidFill>
              </a:rPr>
              <a:t>    </a:t>
            </a:r>
            <a:r>
              <a:rPr lang="en-US" sz="2200" b="1">
                <a:solidFill>
                  <a:srgbClr val="6A9955"/>
                </a:solidFill>
                <a:effectLst/>
              </a:rPr>
              <a:t>described by "Next” and variables at_light, light, and pc.</a:t>
            </a:r>
            <a:endParaRPr lang="en-US" sz="2200" b="1">
              <a:solidFill>
                <a:srgbClr val="CCCCCC"/>
              </a:solidFill>
              <a:effectLst/>
            </a:endParaRPr>
          </a:p>
          <a:p>
            <a:pPr marL="0" indent="0">
              <a:buNone/>
            </a:pPr>
            <a:r>
              <a:rPr lang="en-US" sz="2200" b="1">
                <a:solidFill>
                  <a:srgbClr val="6A9955"/>
                </a:solidFill>
                <a:effectLst/>
              </a:rPr>
              <a:t>    WF_vars(Cycle) is a liveness property stating "Cycle" is 'weakly fair', i.e. if </a:t>
            </a:r>
          </a:p>
          <a:p>
            <a:pPr marL="0" indent="0">
              <a:buNone/>
            </a:pPr>
            <a:r>
              <a:rPr lang="en-US" sz="2200" b="1">
                <a:solidFill>
                  <a:srgbClr val="6A9955"/>
                </a:solidFill>
              </a:rPr>
              <a:t>    </a:t>
            </a:r>
            <a:r>
              <a:rPr lang="en-US" sz="2200" b="1">
                <a:solidFill>
                  <a:srgbClr val="6A9955"/>
                </a:solidFill>
                <a:effectLst/>
              </a:rPr>
              <a:t>the light can change color then it eventually will change color.</a:t>
            </a:r>
            <a:endParaRPr lang="en-US" sz="2200" b="1">
              <a:solidFill>
                <a:srgbClr val="CCCCCC"/>
              </a:solidFill>
              <a:effectLst/>
            </a:endParaRPr>
          </a:p>
          <a:p>
            <a:pPr marL="0" indent="0">
              <a:buNone/>
            </a:pPr>
            <a:r>
              <a:rPr lang="en-US" sz="2200" b="1">
                <a:solidFill>
                  <a:srgbClr val="6A9955"/>
                </a:solidFill>
                <a:effectLst/>
              </a:rPr>
              <a:t>    SF_vars(Drive) is liveness property stating "Drive" is 'strongly fair', so if  </a:t>
            </a:r>
          </a:p>
          <a:p>
            <a:pPr marL="0" indent="0">
              <a:buNone/>
            </a:pPr>
            <a:r>
              <a:rPr lang="en-US" sz="2200" b="1">
                <a:solidFill>
                  <a:srgbClr val="6A9955"/>
                </a:solidFill>
              </a:rPr>
              <a:t>   </a:t>
            </a:r>
            <a:r>
              <a:rPr lang="en-US" sz="2200" b="1">
                <a:solidFill>
                  <a:srgbClr val="6A9955"/>
                </a:solidFill>
                <a:effectLst/>
              </a:rPr>
              <a:t>"Drive" is enabled indefinitely even if not continuously, then it will eventually </a:t>
            </a:r>
          </a:p>
          <a:p>
            <a:pPr marL="0" indent="0">
              <a:buNone/>
            </a:pPr>
            <a:r>
              <a:rPr lang="en-US" sz="2200" b="1">
                <a:solidFill>
                  <a:srgbClr val="6A9955"/>
                </a:solidFill>
              </a:rPr>
              <a:t>    </a:t>
            </a:r>
            <a:r>
              <a:rPr lang="en-US" sz="2200" b="1">
                <a:solidFill>
                  <a:srgbClr val="6A9955"/>
                </a:solidFill>
                <a:effectLst/>
              </a:rPr>
              <a:t>execute, i.e. if the light turns green infinitely, the car will eventually drive. *)</a:t>
            </a:r>
          </a:p>
          <a:p>
            <a:pPr marL="0" indent="0">
              <a:buNone/>
            </a:pPr>
            <a:endParaRPr lang="en-US" sz="2400"/>
          </a:p>
        </p:txBody>
      </p:sp>
      <p:sp>
        <p:nvSpPr>
          <p:cNvPr id="4" name="Oval 3">
            <a:extLst>
              <a:ext uri="{FF2B5EF4-FFF2-40B4-BE49-F238E27FC236}">
                <a16:creationId xmlns:a16="http://schemas.microsoft.com/office/drawing/2014/main" id="{5024FFC2-050B-4FAA-5627-231F39A6D33D}"/>
              </a:ext>
            </a:extLst>
          </p:cNvPr>
          <p:cNvSpPr/>
          <p:nvPr/>
        </p:nvSpPr>
        <p:spPr>
          <a:xfrm>
            <a:off x="1008474" y="3031957"/>
            <a:ext cx="1912377" cy="56403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3F8AB37A-9DA6-A26E-AB35-A8A800F159CC}"/>
              </a:ext>
            </a:extLst>
          </p:cNvPr>
          <p:cNvCxnSpPr>
            <a:cxnSpLocks/>
            <a:endCxn id="4" idx="7"/>
          </p:cNvCxnSpPr>
          <p:nvPr/>
        </p:nvCxnSpPr>
        <p:spPr>
          <a:xfrm flipH="1">
            <a:off x="2640790" y="1335505"/>
            <a:ext cx="1762768" cy="17790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AF93BE3-142C-407F-7BD6-0066AC37F184}"/>
              </a:ext>
            </a:extLst>
          </p:cNvPr>
          <p:cNvSpPr txBox="1"/>
          <p:nvPr/>
        </p:nvSpPr>
        <p:spPr>
          <a:xfrm>
            <a:off x="2470858" y="854069"/>
            <a:ext cx="72502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Next == Cycle \/ Drive \/ Terminating</a:t>
            </a:r>
          </a:p>
        </p:txBody>
      </p:sp>
    </p:spTree>
    <p:extLst>
      <p:ext uri="{BB962C8B-B14F-4D97-AF65-F5344CB8AC3E}">
        <p14:creationId xmlns:p14="http://schemas.microsoft.com/office/powerpoint/2010/main" val="16875363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19B7-A12D-8CE0-5D66-606E3998F960}"/>
              </a:ext>
            </a:extLst>
          </p:cNvPr>
          <p:cNvSpPr>
            <a:spLocks noGrp="1"/>
          </p:cNvSpPr>
          <p:nvPr>
            <p:ph type="title"/>
          </p:nvPr>
        </p:nvSpPr>
        <p:spPr/>
        <p:txBody>
          <a:bodyPr/>
          <a:lstStyle/>
          <a:p>
            <a:r>
              <a:rPr lang="en-US"/>
              <a:t>Spec</a:t>
            </a:r>
          </a:p>
        </p:txBody>
      </p:sp>
      <p:sp>
        <p:nvSpPr>
          <p:cNvPr id="3" name="Content Placeholder 2">
            <a:extLst>
              <a:ext uri="{FF2B5EF4-FFF2-40B4-BE49-F238E27FC236}">
                <a16:creationId xmlns:a16="http://schemas.microsoft.com/office/drawing/2014/main" id="{8E84C8BA-95DB-BADE-12B1-A4F3D86AD4C0}"/>
              </a:ext>
            </a:extLst>
          </p:cNvPr>
          <p:cNvSpPr>
            <a:spLocks noGrp="1"/>
          </p:cNvSpPr>
          <p:nvPr>
            <p:ph idx="1"/>
          </p:nvPr>
        </p:nvSpPr>
        <p:spPr>
          <a:xfrm>
            <a:off x="838200" y="1515649"/>
            <a:ext cx="10861110" cy="5098093"/>
          </a:xfrm>
          <a:solidFill>
            <a:schemeClr val="tx1"/>
          </a:solidFill>
        </p:spPr>
        <p:txBody>
          <a:bodyPr>
            <a:noAutofit/>
          </a:bodyPr>
          <a:lstStyle/>
          <a:p>
            <a:pPr marL="0" indent="0">
              <a:buNone/>
            </a:pPr>
            <a:endParaRPr lang="en-US" sz="2400" b="1">
              <a:solidFill>
                <a:srgbClr val="4EC9B0"/>
              </a:solidFill>
              <a:effectLst/>
            </a:endParaRPr>
          </a:p>
          <a:p>
            <a:pPr marL="0" indent="0">
              <a:buNone/>
            </a:pPr>
            <a:r>
              <a:rPr lang="en-US" sz="2200" b="1">
                <a:solidFill>
                  <a:srgbClr val="4EC9B0"/>
                </a:solidFill>
                <a:effectLst/>
              </a:rPr>
              <a:t>Spec</a:t>
            </a:r>
            <a:r>
              <a:rPr lang="en-US" sz="2200" b="1">
                <a:solidFill>
                  <a:srgbClr val="CCCCCC"/>
                </a:solidFill>
                <a:effectLst/>
              </a:rPr>
              <a:t> == /\ Init /\ [][Next]_vars /\ </a:t>
            </a:r>
            <a:r>
              <a:rPr lang="en-US" sz="2200" b="1">
                <a:solidFill>
                  <a:srgbClr val="DCDCAA"/>
                </a:solidFill>
                <a:effectLst/>
              </a:rPr>
              <a:t>WF_vars</a:t>
            </a:r>
            <a:r>
              <a:rPr lang="en-US" sz="2200" b="1">
                <a:solidFill>
                  <a:srgbClr val="CCCCCC"/>
                </a:solidFill>
                <a:effectLst/>
              </a:rPr>
              <a:t>(Cycle) /\ </a:t>
            </a:r>
            <a:r>
              <a:rPr lang="en-US" sz="2200" b="1">
                <a:solidFill>
                  <a:srgbClr val="DCDCAA"/>
                </a:solidFill>
                <a:effectLst/>
              </a:rPr>
              <a:t>SF_vars</a:t>
            </a:r>
            <a:r>
              <a:rPr lang="en-US" sz="2200" b="1">
                <a:solidFill>
                  <a:srgbClr val="CCCCCC"/>
                </a:solidFill>
                <a:effectLst/>
              </a:rPr>
              <a:t>(Drive)</a:t>
            </a:r>
          </a:p>
          <a:p>
            <a:pPr marL="0" indent="0">
              <a:buNone/>
            </a:pPr>
            <a:br>
              <a:rPr lang="en-US" sz="2200" b="1">
                <a:solidFill>
                  <a:srgbClr val="CCCCCC"/>
                </a:solidFill>
                <a:effectLst/>
              </a:rPr>
            </a:br>
            <a:r>
              <a:rPr lang="en-US" sz="2200" b="1">
                <a:solidFill>
                  <a:srgbClr val="6A9955"/>
                </a:solidFill>
                <a:effectLst/>
              </a:rPr>
              <a:t>(* The full system spec. Init indicates the system begins in the initial state.</a:t>
            </a:r>
            <a:endParaRPr lang="en-US" sz="2200" b="1">
              <a:solidFill>
                <a:srgbClr val="CCCCCC"/>
              </a:solidFill>
              <a:effectLst/>
            </a:endParaRPr>
          </a:p>
          <a:p>
            <a:pPr marL="0" indent="0">
              <a:buNone/>
            </a:pPr>
            <a:r>
              <a:rPr lang="en-US" sz="2200" b="1">
                <a:solidFill>
                  <a:srgbClr val="6A9955"/>
                </a:solidFill>
                <a:effectLst/>
              </a:rPr>
              <a:t>    [][Next]_vars is a safety property indicating every step of the system is  </a:t>
            </a:r>
          </a:p>
          <a:p>
            <a:pPr marL="0" indent="0">
              <a:buNone/>
            </a:pPr>
            <a:r>
              <a:rPr lang="en-US" sz="2200" b="1">
                <a:solidFill>
                  <a:srgbClr val="6A9955"/>
                </a:solidFill>
              </a:rPr>
              <a:t>    </a:t>
            </a:r>
            <a:r>
              <a:rPr lang="en-US" sz="2200" b="1">
                <a:solidFill>
                  <a:srgbClr val="6A9955"/>
                </a:solidFill>
                <a:effectLst/>
              </a:rPr>
              <a:t>described by "Next” and variables at_light, light, and pc.</a:t>
            </a:r>
            <a:endParaRPr lang="en-US" sz="2200" b="1">
              <a:solidFill>
                <a:srgbClr val="CCCCCC"/>
              </a:solidFill>
              <a:effectLst/>
            </a:endParaRPr>
          </a:p>
          <a:p>
            <a:pPr marL="0" indent="0">
              <a:buNone/>
            </a:pPr>
            <a:r>
              <a:rPr lang="en-US" sz="2200" b="1">
                <a:solidFill>
                  <a:srgbClr val="6A9955"/>
                </a:solidFill>
                <a:effectLst/>
              </a:rPr>
              <a:t>    WF_vars(Cycle) is a liveness property stating "Cycle" is 'weakly fair', i.e. if </a:t>
            </a:r>
          </a:p>
          <a:p>
            <a:pPr marL="0" indent="0">
              <a:buNone/>
            </a:pPr>
            <a:r>
              <a:rPr lang="en-US" sz="2200" b="1">
                <a:solidFill>
                  <a:srgbClr val="6A9955"/>
                </a:solidFill>
              </a:rPr>
              <a:t>    </a:t>
            </a:r>
            <a:r>
              <a:rPr lang="en-US" sz="2200" b="1">
                <a:solidFill>
                  <a:srgbClr val="6A9955"/>
                </a:solidFill>
                <a:effectLst/>
              </a:rPr>
              <a:t>the light can change color then it eventually will change color.</a:t>
            </a:r>
            <a:endParaRPr lang="en-US" sz="2200" b="1">
              <a:solidFill>
                <a:srgbClr val="CCCCCC"/>
              </a:solidFill>
              <a:effectLst/>
            </a:endParaRPr>
          </a:p>
          <a:p>
            <a:pPr marL="0" indent="0">
              <a:buNone/>
            </a:pPr>
            <a:r>
              <a:rPr lang="en-US" sz="2200" b="1">
                <a:solidFill>
                  <a:srgbClr val="6A9955"/>
                </a:solidFill>
                <a:effectLst/>
              </a:rPr>
              <a:t>    SF_vars(Drive) is liveness property stating "Drive" is 'strongly fair', so if  </a:t>
            </a:r>
          </a:p>
          <a:p>
            <a:pPr marL="0" indent="0">
              <a:buNone/>
            </a:pPr>
            <a:r>
              <a:rPr lang="en-US" sz="2200" b="1">
                <a:solidFill>
                  <a:srgbClr val="6A9955"/>
                </a:solidFill>
              </a:rPr>
              <a:t>   </a:t>
            </a:r>
            <a:r>
              <a:rPr lang="en-US" sz="2200" b="1">
                <a:solidFill>
                  <a:srgbClr val="6A9955"/>
                </a:solidFill>
                <a:effectLst/>
              </a:rPr>
              <a:t>"Drive" is enabled indefinitely even if not continuously, then it will eventually </a:t>
            </a:r>
          </a:p>
          <a:p>
            <a:pPr marL="0" indent="0">
              <a:buNone/>
            </a:pPr>
            <a:r>
              <a:rPr lang="en-US" sz="2200" b="1">
                <a:solidFill>
                  <a:srgbClr val="6A9955"/>
                </a:solidFill>
              </a:rPr>
              <a:t>    </a:t>
            </a:r>
            <a:r>
              <a:rPr lang="en-US" sz="2200" b="1">
                <a:solidFill>
                  <a:srgbClr val="6A9955"/>
                </a:solidFill>
                <a:effectLst/>
              </a:rPr>
              <a:t>execute, i.e. if the light turns green infinitely, the car will eventually drive. *)</a:t>
            </a:r>
          </a:p>
          <a:p>
            <a:pPr marL="0" indent="0">
              <a:buNone/>
            </a:pPr>
            <a:endParaRPr lang="en-US" sz="2400"/>
          </a:p>
        </p:txBody>
      </p:sp>
      <p:sp>
        <p:nvSpPr>
          <p:cNvPr id="4" name="Oval 3">
            <a:extLst>
              <a:ext uri="{FF2B5EF4-FFF2-40B4-BE49-F238E27FC236}">
                <a16:creationId xmlns:a16="http://schemas.microsoft.com/office/drawing/2014/main" id="{5024FFC2-050B-4FAA-5627-231F39A6D33D}"/>
              </a:ext>
            </a:extLst>
          </p:cNvPr>
          <p:cNvSpPr/>
          <p:nvPr/>
        </p:nvSpPr>
        <p:spPr>
          <a:xfrm>
            <a:off x="1000417" y="3768357"/>
            <a:ext cx="2237725" cy="73903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3F8AB37A-9DA6-A26E-AB35-A8A800F159CC}"/>
              </a:ext>
            </a:extLst>
          </p:cNvPr>
          <p:cNvCxnSpPr>
            <a:cxnSpLocks/>
            <a:endCxn id="4" idx="7"/>
          </p:cNvCxnSpPr>
          <p:nvPr/>
        </p:nvCxnSpPr>
        <p:spPr>
          <a:xfrm flipH="1">
            <a:off x="2910435" y="1208007"/>
            <a:ext cx="1866102" cy="26685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AF93BE3-142C-407F-7BD6-0066AC37F184}"/>
              </a:ext>
            </a:extLst>
          </p:cNvPr>
          <p:cNvSpPr txBox="1"/>
          <p:nvPr/>
        </p:nvSpPr>
        <p:spPr>
          <a:xfrm>
            <a:off x="2920851" y="561676"/>
            <a:ext cx="72502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Liveness properties ensure intended events do occur; these rule out stuttering, i.e. iterations where nothing changes.</a:t>
            </a:r>
          </a:p>
        </p:txBody>
      </p:sp>
    </p:spTree>
    <p:extLst>
      <p:ext uri="{BB962C8B-B14F-4D97-AF65-F5344CB8AC3E}">
        <p14:creationId xmlns:p14="http://schemas.microsoft.com/office/powerpoint/2010/main" val="10850560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19B7-A12D-8CE0-5D66-606E3998F960}"/>
              </a:ext>
            </a:extLst>
          </p:cNvPr>
          <p:cNvSpPr>
            <a:spLocks noGrp="1"/>
          </p:cNvSpPr>
          <p:nvPr>
            <p:ph type="title"/>
          </p:nvPr>
        </p:nvSpPr>
        <p:spPr/>
        <p:txBody>
          <a:bodyPr/>
          <a:lstStyle/>
          <a:p>
            <a:r>
              <a:rPr lang="en-US"/>
              <a:t>Spec</a:t>
            </a:r>
          </a:p>
        </p:txBody>
      </p:sp>
      <p:sp>
        <p:nvSpPr>
          <p:cNvPr id="3" name="Content Placeholder 2">
            <a:extLst>
              <a:ext uri="{FF2B5EF4-FFF2-40B4-BE49-F238E27FC236}">
                <a16:creationId xmlns:a16="http://schemas.microsoft.com/office/drawing/2014/main" id="{8E84C8BA-95DB-BADE-12B1-A4F3D86AD4C0}"/>
              </a:ext>
            </a:extLst>
          </p:cNvPr>
          <p:cNvSpPr>
            <a:spLocks noGrp="1"/>
          </p:cNvSpPr>
          <p:nvPr>
            <p:ph idx="1"/>
          </p:nvPr>
        </p:nvSpPr>
        <p:spPr>
          <a:xfrm>
            <a:off x="838200" y="1515649"/>
            <a:ext cx="10861110" cy="5098093"/>
          </a:xfrm>
          <a:solidFill>
            <a:schemeClr val="tx1"/>
          </a:solidFill>
        </p:spPr>
        <p:txBody>
          <a:bodyPr>
            <a:noAutofit/>
          </a:bodyPr>
          <a:lstStyle/>
          <a:p>
            <a:pPr marL="0" indent="0">
              <a:buNone/>
            </a:pPr>
            <a:endParaRPr lang="en-US" sz="2400" b="1">
              <a:solidFill>
                <a:srgbClr val="4EC9B0"/>
              </a:solidFill>
              <a:effectLst/>
            </a:endParaRPr>
          </a:p>
          <a:p>
            <a:pPr marL="0" indent="0">
              <a:buNone/>
            </a:pPr>
            <a:r>
              <a:rPr lang="en-US" sz="2200" b="1">
                <a:solidFill>
                  <a:srgbClr val="4EC9B0"/>
                </a:solidFill>
                <a:effectLst/>
              </a:rPr>
              <a:t>Spec</a:t>
            </a:r>
            <a:r>
              <a:rPr lang="en-US" sz="2200" b="1">
                <a:solidFill>
                  <a:srgbClr val="CCCCCC"/>
                </a:solidFill>
                <a:effectLst/>
              </a:rPr>
              <a:t> == /\ Init /\ [][Next]_vars /\ </a:t>
            </a:r>
            <a:r>
              <a:rPr lang="en-US" sz="2200" b="1">
                <a:solidFill>
                  <a:srgbClr val="DCDCAA"/>
                </a:solidFill>
                <a:effectLst/>
              </a:rPr>
              <a:t>WF_vars</a:t>
            </a:r>
            <a:r>
              <a:rPr lang="en-US" sz="2200" b="1">
                <a:solidFill>
                  <a:srgbClr val="CCCCCC"/>
                </a:solidFill>
                <a:effectLst/>
              </a:rPr>
              <a:t>(Cycle) /\ </a:t>
            </a:r>
            <a:r>
              <a:rPr lang="en-US" sz="2200" b="1">
                <a:solidFill>
                  <a:srgbClr val="DCDCAA"/>
                </a:solidFill>
                <a:effectLst/>
              </a:rPr>
              <a:t>SF_vars</a:t>
            </a:r>
            <a:r>
              <a:rPr lang="en-US" sz="2200" b="1">
                <a:solidFill>
                  <a:srgbClr val="CCCCCC"/>
                </a:solidFill>
                <a:effectLst/>
              </a:rPr>
              <a:t>(Drive)</a:t>
            </a:r>
          </a:p>
          <a:p>
            <a:pPr marL="0" indent="0">
              <a:buNone/>
            </a:pPr>
            <a:br>
              <a:rPr lang="en-US" sz="2200" b="1">
                <a:solidFill>
                  <a:srgbClr val="CCCCCC"/>
                </a:solidFill>
                <a:effectLst/>
              </a:rPr>
            </a:br>
            <a:r>
              <a:rPr lang="en-US" sz="2200" b="1">
                <a:solidFill>
                  <a:srgbClr val="6A9955"/>
                </a:solidFill>
                <a:effectLst/>
              </a:rPr>
              <a:t>(* The full system spec. Init indicates the system begins in the initial state.</a:t>
            </a:r>
            <a:endParaRPr lang="en-US" sz="2200" b="1">
              <a:solidFill>
                <a:srgbClr val="CCCCCC"/>
              </a:solidFill>
              <a:effectLst/>
            </a:endParaRPr>
          </a:p>
          <a:p>
            <a:pPr marL="0" indent="0">
              <a:buNone/>
            </a:pPr>
            <a:r>
              <a:rPr lang="en-US" sz="2200" b="1">
                <a:solidFill>
                  <a:srgbClr val="6A9955"/>
                </a:solidFill>
                <a:effectLst/>
              </a:rPr>
              <a:t>    [][Next]_vars is a safety property indicating every step of the system is  </a:t>
            </a:r>
          </a:p>
          <a:p>
            <a:pPr marL="0" indent="0">
              <a:buNone/>
            </a:pPr>
            <a:r>
              <a:rPr lang="en-US" sz="2200" b="1">
                <a:solidFill>
                  <a:srgbClr val="6A9955"/>
                </a:solidFill>
              </a:rPr>
              <a:t>    </a:t>
            </a:r>
            <a:r>
              <a:rPr lang="en-US" sz="2200" b="1">
                <a:solidFill>
                  <a:srgbClr val="6A9955"/>
                </a:solidFill>
                <a:effectLst/>
              </a:rPr>
              <a:t>described by "Next” and variables at_light, light, and pc.</a:t>
            </a:r>
            <a:endParaRPr lang="en-US" sz="2200" b="1">
              <a:solidFill>
                <a:srgbClr val="CCCCCC"/>
              </a:solidFill>
              <a:effectLst/>
            </a:endParaRPr>
          </a:p>
          <a:p>
            <a:pPr marL="0" indent="0">
              <a:buNone/>
            </a:pPr>
            <a:r>
              <a:rPr lang="en-US" sz="2200" b="1">
                <a:solidFill>
                  <a:srgbClr val="6A9955"/>
                </a:solidFill>
                <a:effectLst/>
              </a:rPr>
              <a:t>    WF_vars(Cycle) is a liveness property stating "Cycle" is 'weakly fair', i.e. if </a:t>
            </a:r>
          </a:p>
          <a:p>
            <a:pPr marL="0" indent="0">
              <a:buNone/>
            </a:pPr>
            <a:r>
              <a:rPr lang="en-US" sz="2200" b="1">
                <a:solidFill>
                  <a:srgbClr val="6A9955"/>
                </a:solidFill>
              </a:rPr>
              <a:t>    </a:t>
            </a:r>
            <a:r>
              <a:rPr lang="en-US" sz="2200" b="1">
                <a:solidFill>
                  <a:srgbClr val="6A9955"/>
                </a:solidFill>
                <a:effectLst/>
              </a:rPr>
              <a:t>the light can change color then it eventually will change color.</a:t>
            </a:r>
            <a:endParaRPr lang="en-US" sz="2200" b="1">
              <a:solidFill>
                <a:srgbClr val="CCCCCC"/>
              </a:solidFill>
              <a:effectLst/>
            </a:endParaRPr>
          </a:p>
          <a:p>
            <a:pPr marL="0" indent="0">
              <a:buNone/>
            </a:pPr>
            <a:r>
              <a:rPr lang="en-US" sz="2200" b="1">
                <a:solidFill>
                  <a:srgbClr val="6A9955"/>
                </a:solidFill>
                <a:effectLst/>
              </a:rPr>
              <a:t>    SF_vars(Drive) is liveness property stating "Drive" is 'strongly fair', so if  </a:t>
            </a:r>
          </a:p>
          <a:p>
            <a:pPr marL="0" indent="0">
              <a:buNone/>
            </a:pPr>
            <a:r>
              <a:rPr lang="en-US" sz="2200" b="1">
                <a:solidFill>
                  <a:srgbClr val="6A9955"/>
                </a:solidFill>
              </a:rPr>
              <a:t>   </a:t>
            </a:r>
            <a:r>
              <a:rPr lang="en-US" sz="2200" b="1">
                <a:solidFill>
                  <a:srgbClr val="6A9955"/>
                </a:solidFill>
                <a:effectLst/>
              </a:rPr>
              <a:t>"Drive" is enabled indefinitely even if not continuously, then it will eventually </a:t>
            </a:r>
          </a:p>
          <a:p>
            <a:pPr marL="0" indent="0">
              <a:buNone/>
            </a:pPr>
            <a:r>
              <a:rPr lang="en-US" sz="2200" b="1">
                <a:solidFill>
                  <a:srgbClr val="6A9955"/>
                </a:solidFill>
              </a:rPr>
              <a:t>    </a:t>
            </a:r>
            <a:r>
              <a:rPr lang="en-US" sz="2200" b="1">
                <a:solidFill>
                  <a:srgbClr val="6A9955"/>
                </a:solidFill>
                <a:effectLst/>
              </a:rPr>
              <a:t>execute, i.e. if the light turns green infinitely, the car will eventually drive. *)</a:t>
            </a:r>
          </a:p>
          <a:p>
            <a:pPr marL="0" indent="0">
              <a:buNone/>
            </a:pPr>
            <a:endParaRPr lang="en-US" sz="2400"/>
          </a:p>
        </p:txBody>
      </p:sp>
      <p:sp>
        <p:nvSpPr>
          <p:cNvPr id="4" name="Oval 3">
            <a:extLst>
              <a:ext uri="{FF2B5EF4-FFF2-40B4-BE49-F238E27FC236}">
                <a16:creationId xmlns:a16="http://schemas.microsoft.com/office/drawing/2014/main" id="{5024FFC2-050B-4FAA-5627-231F39A6D33D}"/>
              </a:ext>
            </a:extLst>
          </p:cNvPr>
          <p:cNvSpPr/>
          <p:nvPr/>
        </p:nvSpPr>
        <p:spPr>
          <a:xfrm>
            <a:off x="1007458" y="4692316"/>
            <a:ext cx="2120753" cy="67289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3F8AB37A-9DA6-A26E-AB35-A8A800F159CC}"/>
              </a:ext>
            </a:extLst>
          </p:cNvPr>
          <p:cNvCxnSpPr>
            <a:cxnSpLocks/>
            <a:endCxn id="4" idx="7"/>
          </p:cNvCxnSpPr>
          <p:nvPr/>
        </p:nvCxnSpPr>
        <p:spPr>
          <a:xfrm flipH="1">
            <a:off x="2817634" y="1191126"/>
            <a:ext cx="2120753" cy="35997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AF93BE3-142C-407F-7BD6-0066AC37F184}"/>
              </a:ext>
            </a:extLst>
          </p:cNvPr>
          <p:cNvSpPr txBox="1"/>
          <p:nvPr/>
        </p:nvSpPr>
        <p:spPr>
          <a:xfrm>
            <a:off x="3245183" y="218094"/>
            <a:ext cx="759527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Suppose light cycles at each step. Drive is enabled when the light is green. If the next state changes light to red, ad infinitum, then the car will never move. Strong Fairness requires the car move if repeatedly enabled.</a:t>
            </a:r>
          </a:p>
        </p:txBody>
      </p:sp>
    </p:spTree>
    <p:extLst>
      <p:ext uri="{BB962C8B-B14F-4D97-AF65-F5344CB8AC3E}">
        <p14:creationId xmlns:p14="http://schemas.microsoft.com/office/powerpoint/2010/main" val="23525266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9963-DF2A-9E3F-319B-B109511E55ED}"/>
              </a:ext>
            </a:extLst>
          </p:cNvPr>
          <p:cNvSpPr>
            <a:spLocks noGrp="1"/>
          </p:cNvSpPr>
          <p:nvPr>
            <p:ph type="title"/>
          </p:nvPr>
        </p:nvSpPr>
        <p:spPr/>
        <p:txBody>
          <a:bodyPr/>
          <a:lstStyle/>
          <a:p>
            <a:r>
              <a:rPr lang="en-US"/>
              <a:t>TLA+ Model Checker: TLC</a:t>
            </a:r>
          </a:p>
        </p:txBody>
      </p:sp>
      <p:sp>
        <p:nvSpPr>
          <p:cNvPr id="3" name="Content Placeholder 2">
            <a:extLst>
              <a:ext uri="{FF2B5EF4-FFF2-40B4-BE49-F238E27FC236}">
                <a16:creationId xmlns:a16="http://schemas.microsoft.com/office/drawing/2014/main" id="{6650C744-2F7F-175F-0A23-7EAF2D06DF72}"/>
              </a:ext>
            </a:extLst>
          </p:cNvPr>
          <p:cNvSpPr>
            <a:spLocks noGrp="1"/>
          </p:cNvSpPr>
          <p:nvPr>
            <p:ph idx="1"/>
          </p:nvPr>
        </p:nvSpPr>
        <p:spPr/>
        <p:txBody>
          <a:bodyPr>
            <a:normAutofit/>
          </a:bodyPr>
          <a:lstStyle/>
          <a:p>
            <a:r>
              <a:rPr lang="en-US"/>
              <a:t>We can specify properties we would like to check the specification against. </a:t>
            </a:r>
          </a:p>
          <a:p>
            <a:endParaRPr lang="en-US"/>
          </a:p>
          <a:p>
            <a:r>
              <a:rPr lang="en-US"/>
              <a:t>For example, we can use the model checker TLC to verify that the Terminating state is eventually reached</a:t>
            </a:r>
          </a:p>
          <a:p>
            <a:endParaRPr lang="en-US"/>
          </a:p>
        </p:txBody>
      </p:sp>
      <p:sp>
        <p:nvSpPr>
          <p:cNvPr id="4" name="TextBox 3">
            <a:extLst>
              <a:ext uri="{FF2B5EF4-FFF2-40B4-BE49-F238E27FC236}">
                <a16:creationId xmlns:a16="http://schemas.microsoft.com/office/drawing/2014/main" id="{73793315-32EE-2E39-E23A-ACB4B65E87B1}"/>
              </a:ext>
            </a:extLst>
          </p:cNvPr>
          <p:cNvSpPr txBox="1"/>
          <p:nvPr/>
        </p:nvSpPr>
        <p:spPr>
          <a:xfrm>
            <a:off x="1357626" y="4801861"/>
            <a:ext cx="9476748" cy="461665"/>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EC9B0"/>
                </a:solidFill>
                <a:effectLst/>
                <a:uLnTx/>
                <a:uFillTx/>
                <a:latin typeface="Garamond" panose="02020404030301010803" pitchFamily="18" charset="0"/>
                <a:ea typeface="+mn-ea"/>
                <a:cs typeface="+mn-cs"/>
              </a:rPr>
              <a:t> Termination</a:t>
            </a:r>
            <a:r>
              <a:rPr kumimoji="0" lang="en-US" sz="2400" b="1" i="0" u="none" strike="noStrike" kern="1200" cap="none" spc="0" normalizeH="0" baseline="0" noProof="0">
                <a:ln>
                  <a:noFill/>
                </a:ln>
                <a:solidFill>
                  <a:srgbClr val="CCCCCC"/>
                </a:solidFill>
                <a:effectLst/>
                <a:uLnTx/>
                <a:uFillTx/>
                <a:latin typeface="Garamond" panose="02020404030301010803" pitchFamily="18" charset="0"/>
                <a:ea typeface="+mn-ea"/>
                <a:cs typeface="+mn-cs"/>
              </a:rPr>
              <a:t> == &lt;&gt;(</a:t>
            </a:r>
            <a:r>
              <a:rPr kumimoji="0" lang="en-US" sz="2400" b="1" i="0" u="none" strike="noStrike" kern="1200" cap="none" spc="0" normalizeH="0" baseline="0" noProof="0">
                <a:ln>
                  <a:noFill/>
                </a:ln>
                <a:solidFill>
                  <a:srgbClr val="D4D4D4"/>
                </a:solidFill>
                <a:effectLst/>
                <a:uLnTx/>
                <a:uFillTx/>
                <a:latin typeface="Garamond" panose="02020404030301010803" pitchFamily="18" charset="0"/>
                <a:ea typeface="+mn-ea"/>
                <a:cs typeface="+mn-cs"/>
              </a:rPr>
              <a:t>\A</a:t>
            </a:r>
            <a:r>
              <a:rPr kumimoji="0" lang="en-US" sz="2400" b="1" i="0" u="none" strike="noStrike" kern="1200" cap="none" spc="0" normalizeH="0" baseline="0" noProof="0">
                <a:ln>
                  <a:noFill/>
                </a:ln>
                <a:solidFill>
                  <a:srgbClr val="CCCCCC"/>
                </a:solidFill>
                <a:effectLst/>
                <a:uLnTx/>
                <a:uFillTx/>
                <a:latin typeface="Garamond" panose="02020404030301010803" pitchFamily="18" charset="0"/>
                <a:ea typeface="+mn-ea"/>
                <a:cs typeface="+mn-cs"/>
              </a:rPr>
              <a:t> self </a:t>
            </a:r>
            <a:r>
              <a:rPr kumimoji="0" lang="en-US" sz="2400" b="1" i="0" u="none" strike="noStrike" kern="1200" cap="none" spc="0" normalizeH="0" baseline="0" noProof="0">
                <a:ln>
                  <a:noFill/>
                </a:ln>
                <a:solidFill>
                  <a:srgbClr val="D4D4D4"/>
                </a:solidFill>
                <a:effectLst/>
                <a:uLnTx/>
                <a:uFillTx/>
                <a:latin typeface="Garamond" panose="02020404030301010803" pitchFamily="18" charset="0"/>
                <a:ea typeface="+mn-ea"/>
                <a:cs typeface="+mn-cs"/>
              </a:rPr>
              <a:t>\in</a:t>
            </a:r>
            <a:r>
              <a:rPr kumimoji="0" lang="en-US" sz="2400" b="1" i="0" u="none" strike="noStrike" kern="1200" cap="none" spc="0" normalizeH="0" baseline="0" noProof="0">
                <a:ln>
                  <a:noFill/>
                </a:ln>
                <a:solidFill>
                  <a:srgbClr val="CCCCCC"/>
                </a:solidFill>
                <a:effectLst/>
                <a:uLnTx/>
                <a:uFillTx/>
                <a:latin typeface="Garamond" panose="02020404030301010803" pitchFamily="18" charset="0"/>
                <a:ea typeface="+mn-ea"/>
                <a:cs typeface="+mn-cs"/>
              </a:rPr>
              <a:t> ProcSet: pc[self] = </a:t>
            </a:r>
            <a:r>
              <a:rPr kumimoji="0" lang="en-US" sz="2400" b="1" i="0" u="none" strike="noStrike" kern="1200" cap="none" spc="0" normalizeH="0" baseline="0" noProof="0">
                <a:ln>
                  <a:noFill/>
                </a:ln>
                <a:solidFill>
                  <a:srgbClr val="CE9178"/>
                </a:solidFill>
                <a:effectLst/>
                <a:uLnTx/>
                <a:uFillTx/>
                <a:latin typeface="Garamond" panose="02020404030301010803" pitchFamily="18" charset="0"/>
                <a:ea typeface="+mn-ea"/>
                <a:cs typeface="+mn-cs"/>
              </a:rPr>
              <a:t>"Done"</a:t>
            </a:r>
            <a:r>
              <a:rPr kumimoji="0" lang="en-US" sz="2400" b="1" i="0" u="none" strike="noStrike" kern="1200" cap="none" spc="0" normalizeH="0" baseline="0" noProof="0">
                <a:ln>
                  <a:noFill/>
                </a:ln>
                <a:solidFill>
                  <a:srgbClr val="CCCCCC"/>
                </a:solidFill>
                <a:effectLst/>
                <a:uLnTx/>
                <a:uFillTx/>
                <a:latin typeface="Garamond" panose="02020404030301010803" pitchFamily="18" charset="0"/>
                <a:ea typeface="+mn-ea"/>
                <a:cs typeface="+mn-cs"/>
              </a:rPr>
              <a:t>)</a:t>
            </a:r>
            <a:r>
              <a:rPr kumimoji="0" lang="en-US" sz="2400" b="1" i="0" u="none" strike="noStrike" kern="1200" cap="none" spc="0" normalizeH="0" baseline="0" noProof="0">
                <a:ln>
                  <a:noFill/>
                </a:ln>
                <a:solidFill>
                  <a:prstClr val="black"/>
                </a:solidFill>
                <a:effectLst/>
                <a:uLnTx/>
                <a:uFillTx/>
                <a:latin typeface="Garamond" panose="02020404030301010803" pitchFamily="18" charset="0"/>
                <a:ea typeface="+mn-ea"/>
                <a:cs typeface="+mn-cs"/>
              </a:rPr>
              <a:t>  </a:t>
            </a: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8019177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0F0B-7432-D6E1-EC79-3BFCF7491B03}"/>
              </a:ext>
            </a:extLst>
          </p:cNvPr>
          <p:cNvSpPr>
            <a:spLocks noGrp="1"/>
          </p:cNvSpPr>
          <p:nvPr>
            <p:ph type="title"/>
          </p:nvPr>
        </p:nvSpPr>
        <p:spPr/>
        <p:txBody>
          <a:bodyPr/>
          <a:lstStyle/>
          <a:p>
            <a:r>
              <a:rPr lang="en-US"/>
              <a:t>Successful Model </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69F65DF3-65EB-51DB-57F4-2F2D86739BF3}"/>
              </a:ext>
            </a:extLst>
          </p:cNvPr>
          <p:cNvPicPr>
            <a:picLocks noGrp="1" noChangeAspect="1"/>
          </p:cNvPicPr>
          <p:nvPr>
            <p:ph idx="1"/>
          </p:nvPr>
        </p:nvPicPr>
        <p:blipFill>
          <a:blip r:embed="rId2"/>
          <a:stretch>
            <a:fillRect/>
          </a:stretch>
        </p:blipFill>
        <p:spPr>
          <a:xfrm>
            <a:off x="838200" y="1690688"/>
            <a:ext cx="10676485" cy="4346857"/>
          </a:xfrm>
        </p:spPr>
      </p:pic>
    </p:spTree>
    <p:extLst>
      <p:ext uri="{BB962C8B-B14F-4D97-AF65-F5344CB8AC3E}">
        <p14:creationId xmlns:p14="http://schemas.microsoft.com/office/powerpoint/2010/main" val="4272654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0F0B-7432-D6E1-EC79-3BFCF7491B03}"/>
              </a:ext>
            </a:extLst>
          </p:cNvPr>
          <p:cNvSpPr>
            <a:spLocks noGrp="1"/>
          </p:cNvSpPr>
          <p:nvPr>
            <p:ph type="title"/>
          </p:nvPr>
        </p:nvSpPr>
        <p:spPr/>
        <p:txBody>
          <a:bodyPr/>
          <a:lstStyle/>
          <a:p>
            <a:r>
              <a:rPr lang="en-US"/>
              <a:t>Successful Model </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69F65DF3-65EB-51DB-57F4-2F2D86739BF3}"/>
              </a:ext>
            </a:extLst>
          </p:cNvPr>
          <p:cNvPicPr>
            <a:picLocks noGrp="1" noChangeAspect="1"/>
          </p:cNvPicPr>
          <p:nvPr>
            <p:ph idx="1"/>
          </p:nvPr>
        </p:nvPicPr>
        <p:blipFill>
          <a:blip r:embed="rId2"/>
          <a:stretch>
            <a:fillRect/>
          </a:stretch>
        </p:blipFill>
        <p:spPr>
          <a:xfrm>
            <a:off x="838200" y="1690688"/>
            <a:ext cx="10676485" cy="4346857"/>
          </a:xfrm>
        </p:spPr>
      </p:pic>
      <p:sp>
        <p:nvSpPr>
          <p:cNvPr id="3" name="Oval 2">
            <a:extLst>
              <a:ext uri="{FF2B5EF4-FFF2-40B4-BE49-F238E27FC236}">
                <a16:creationId xmlns:a16="http://schemas.microsoft.com/office/drawing/2014/main" id="{40D03CB3-6123-8FF3-62BD-048963C30368}"/>
              </a:ext>
            </a:extLst>
          </p:cNvPr>
          <p:cNvSpPr/>
          <p:nvPr/>
        </p:nvSpPr>
        <p:spPr>
          <a:xfrm>
            <a:off x="838200" y="2868460"/>
            <a:ext cx="1378907" cy="73903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1E3F359D-5884-8584-A6A3-0ACBE757B78E}"/>
              </a:ext>
            </a:extLst>
          </p:cNvPr>
          <p:cNvCxnSpPr>
            <a:cxnSpLocks/>
          </p:cNvCxnSpPr>
          <p:nvPr/>
        </p:nvCxnSpPr>
        <p:spPr>
          <a:xfrm flipH="1" flipV="1">
            <a:off x="2004164" y="3607496"/>
            <a:ext cx="1114817" cy="254278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3BBF5B3-1A39-0A65-7AB2-E5DB57E8A6D9}"/>
              </a:ext>
            </a:extLst>
          </p:cNvPr>
          <p:cNvSpPr txBox="1"/>
          <p:nvPr/>
        </p:nvSpPr>
        <p:spPr>
          <a:xfrm>
            <a:off x="2551300" y="6169709"/>
            <a:ext cx="725028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Successful model was identified, having 7 states - 5 of which were unique – ultimately in which Cycle and Drive were set to “Done”</a:t>
            </a:r>
          </a:p>
        </p:txBody>
      </p:sp>
    </p:spTree>
    <p:extLst>
      <p:ext uri="{BB962C8B-B14F-4D97-AF65-F5344CB8AC3E}">
        <p14:creationId xmlns:p14="http://schemas.microsoft.com/office/powerpoint/2010/main" val="32764114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508C-E02B-FB76-85F7-42DBDFAC2271}"/>
              </a:ext>
            </a:extLst>
          </p:cNvPr>
          <p:cNvSpPr>
            <a:spLocks noGrp="1"/>
          </p:cNvSpPr>
          <p:nvPr>
            <p:ph type="title"/>
          </p:nvPr>
        </p:nvSpPr>
        <p:spPr/>
        <p:txBody>
          <a:bodyPr/>
          <a:lstStyle/>
          <a:p>
            <a:r>
              <a:rPr lang="en-US"/>
              <a:t>TLA+ Model Checker: TLC</a:t>
            </a:r>
          </a:p>
        </p:txBody>
      </p:sp>
      <p:sp>
        <p:nvSpPr>
          <p:cNvPr id="3" name="Content Placeholder 2">
            <a:extLst>
              <a:ext uri="{FF2B5EF4-FFF2-40B4-BE49-F238E27FC236}">
                <a16:creationId xmlns:a16="http://schemas.microsoft.com/office/drawing/2014/main" id="{401573D7-B182-B802-2719-429E9CE8212B}"/>
              </a:ext>
            </a:extLst>
          </p:cNvPr>
          <p:cNvSpPr>
            <a:spLocks noGrp="1"/>
          </p:cNvSpPr>
          <p:nvPr>
            <p:ph idx="1"/>
          </p:nvPr>
        </p:nvSpPr>
        <p:spPr/>
        <p:txBody>
          <a:bodyPr/>
          <a:lstStyle/>
          <a:p>
            <a:r>
              <a:rPr lang="en-US"/>
              <a:t>We can also use TLC to identify countermodels, leveraging the same invariant checking resources.</a:t>
            </a:r>
          </a:p>
          <a:p>
            <a:endParaRPr lang="en-US"/>
          </a:p>
          <a:p>
            <a:r>
              <a:rPr lang="en-US"/>
              <a:t>For example, we can check whether the light is eventually, always red:</a:t>
            </a:r>
          </a:p>
          <a:p>
            <a:endParaRPr lang="en-US"/>
          </a:p>
          <a:p>
            <a:endParaRPr lang="en-US"/>
          </a:p>
        </p:txBody>
      </p:sp>
      <p:sp>
        <p:nvSpPr>
          <p:cNvPr id="4" name="TextBox 3">
            <a:extLst>
              <a:ext uri="{FF2B5EF4-FFF2-40B4-BE49-F238E27FC236}">
                <a16:creationId xmlns:a16="http://schemas.microsoft.com/office/drawing/2014/main" id="{3D6B3DB5-D199-F4AC-56FA-29A227379674}"/>
              </a:ext>
            </a:extLst>
          </p:cNvPr>
          <p:cNvSpPr txBox="1"/>
          <p:nvPr/>
        </p:nvSpPr>
        <p:spPr>
          <a:xfrm>
            <a:off x="1357626" y="4801861"/>
            <a:ext cx="9476748" cy="461665"/>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EC9B0"/>
                </a:solidFill>
                <a:effectLst/>
                <a:uLnTx/>
                <a:uFillTx/>
                <a:latin typeface="Garamond" panose="02020404030301010803" pitchFamily="18" charset="0"/>
                <a:ea typeface="+mn-ea"/>
                <a:cs typeface="+mn-cs"/>
              </a:rPr>
              <a:t> Event4</a:t>
            </a:r>
            <a:r>
              <a:rPr kumimoji="0" lang="en-US" sz="2400" b="1" i="0" u="none" strike="noStrike" kern="1200" cap="none" spc="0" normalizeH="0" baseline="0" noProof="0">
                <a:ln>
                  <a:noFill/>
                </a:ln>
                <a:solidFill>
                  <a:srgbClr val="CCCCCC"/>
                </a:solidFill>
                <a:effectLst/>
                <a:uLnTx/>
                <a:uFillTx/>
                <a:latin typeface="Garamond" panose="02020404030301010803" pitchFamily="18" charset="0"/>
                <a:ea typeface="+mn-ea"/>
                <a:cs typeface="+mn-cs"/>
              </a:rPr>
              <a:t> == &lt;&gt;[](light = </a:t>
            </a:r>
            <a:r>
              <a:rPr kumimoji="0" lang="en-US" sz="2400" b="1" i="0" u="none" strike="noStrike" kern="1200" cap="none" spc="0" normalizeH="0" baseline="0" noProof="0">
                <a:ln>
                  <a:noFill/>
                </a:ln>
                <a:solidFill>
                  <a:srgbClr val="CE9178"/>
                </a:solidFill>
                <a:effectLst/>
                <a:uLnTx/>
                <a:uFillTx/>
                <a:latin typeface="Garamond" panose="02020404030301010803" pitchFamily="18" charset="0"/>
                <a:ea typeface="+mn-ea"/>
                <a:cs typeface="+mn-cs"/>
              </a:rPr>
              <a:t>“red"</a:t>
            </a:r>
            <a:r>
              <a:rPr kumimoji="0" lang="en-US" sz="2400" b="1" i="0" u="none" strike="noStrike" kern="1200" cap="none" spc="0" normalizeH="0" baseline="0" noProof="0">
                <a:ln>
                  <a:noFill/>
                </a:ln>
                <a:solidFill>
                  <a:srgbClr val="CCCCCC"/>
                </a:solidFill>
                <a:effectLst/>
                <a:uLnTx/>
                <a:uFillTx/>
                <a:latin typeface="Garamond" panose="02020404030301010803" pitchFamily="18" charset="0"/>
                <a:ea typeface="+mn-ea"/>
                <a:cs typeface="+mn-cs"/>
              </a:rPr>
              <a:t>)</a:t>
            </a:r>
            <a:endParaRPr kumimoji="0" lang="en-US" sz="2400" b="0" i="0" u="none" strike="noStrike" kern="1200" cap="none" spc="0" normalizeH="0" baseline="0" noProof="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9985747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D1A5-DC55-4FF0-2570-BCD486221608}"/>
              </a:ext>
            </a:extLst>
          </p:cNvPr>
          <p:cNvSpPr>
            <a:spLocks noGrp="1"/>
          </p:cNvSpPr>
          <p:nvPr>
            <p:ph type="title"/>
          </p:nvPr>
        </p:nvSpPr>
        <p:spPr/>
        <p:txBody>
          <a:bodyPr/>
          <a:lstStyle/>
          <a:p>
            <a:r>
              <a:rPr lang="en-US"/>
              <a:t>Countermodel</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5AF6AA3-9ACB-1213-A6A8-316430C438DE}"/>
              </a:ext>
            </a:extLst>
          </p:cNvPr>
          <p:cNvPicPr>
            <a:picLocks noGrp="1" noChangeAspect="1"/>
          </p:cNvPicPr>
          <p:nvPr>
            <p:ph idx="1"/>
          </p:nvPr>
        </p:nvPicPr>
        <p:blipFill rotWithShape="1">
          <a:blip r:embed="rId2"/>
          <a:srcRect t="41595" b="-57"/>
          <a:stretch/>
        </p:blipFill>
        <p:spPr>
          <a:xfrm>
            <a:off x="6096000" y="1459493"/>
            <a:ext cx="6003851" cy="5141476"/>
          </a:xfrm>
        </p:spPr>
      </p:pic>
      <p:pic>
        <p:nvPicPr>
          <p:cNvPr id="6" name="Content Placeholder 4" descr="A screenshot of a computer&#10;&#10;Description automatically generated with medium confidence">
            <a:extLst>
              <a:ext uri="{FF2B5EF4-FFF2-40B4-BE49-F238E27FC236}">
                <a16:creationId xmlns:a16="http://schemas.microsoft.com/office/drawing/2014/main" id="{22145EAC-DA50-FBC5-0690-163A92EAEBEB}"/>
              </a:ext>
            </a:extLst>
          </p:cNvPr>
          <p:cNvPicPr>
            <a:picLocks noChangeAspect="1"/>
          </p:cNvPicPr>
          <p:nvPr/>
        </p:nvPicPr>
        <p:blipFill rotWithShape="1">
          <a:blip r:embed="rId2"/>
          <a:srcRect b="65414"/>
          <a:stretch/>
        </p:blipFill>
        <p:spPr>
          <a:xfrm>
            <a:off x="306572" y="1459493"/>
            <a:ext cx="5514016" cy="2793530"/>
          </a:xfrm>
          <a:prstGeom prst="rect">
            <a:avLst/>
          </a:prstGeom>
        </p:spPr>
      </p:pic>
    </p:spTree>
    <p:extLst>
      <p:ext uri="{BB962C8B-B14F-4D97-AF65-F5344CB8AC3E}">
        <p14:creationId xmlns:p14="http://schemas.microsoft.com/office/powerpoint/2010/main" val="92673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SPARQL Query Structure</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r>
              <a:rPr lang="en-US"/>
              <a:t>PREFIX rdfs: </a:t>
            </a:r>
            <a:r>
              <a:rPr lang="en-US" sz="2800" b="0" i="0" u="none" strike="noStrike">
                <a:solidFill>
                  <a:srgbClr val="3366BB"/>
                </a:solidFill>
                <a:effectLst/>
                <a:hlinkClick r:id="rId2"/>
              </a:rPr>
              <a:t>http://www.w3.org/2000/01/rdf-schema#</a:t>
            </a:r>
            <a:endParaRPr lang="en-US"/>
          </a:p>
          <a:p>
            <a:pPr marL="0" indent="0">
              <a:buNone/>
            </a:pPr>
            <a:endParaRPr lang="en-US"/>
          </a:p>
          <a:p>
            <a:pPr marL="0" indent="0">
              <a:buNone/>
            </a:pPr>
            <a:r>
              <a:rPr lang="en-US"/>
              <a:t>SELECT ?subject ?label</a:t>
            </a:r>
            <a:br>
              <a:rPr lang="en-US"/>
            </a:br>
            <a:r>
              <a:rPr lang="en-US"/>
              <a:t>WHERE </a:t>
            </a:r>
            <a:br>
              <a:rPr lang="en-US"/>
            </a:br>
            <a:r>
              <a:rPr lang="en-US"/>
              <a:t>  {</a:t>
            </a:r>
            <a:br>
              <a:rPr lang="en-US"/>
            </a:br>
            <a:r>
              <a:rPr lang="en-US"/>
              <a:t>     ?subject rdfs:label ?label .</a:t>
            </a:r>
            <a:br>
              <a:rPr lang="en-US"/>
            </a:br>
            <a:r>
              <a:rPr lang="en-US"/>
              <a:t>   } </a:t>
            </a:r>
          </a:p>
          <a:p>
            <a:pPr marL="0" indent="0">
              <a:buNone/>
            </a:pPr>
            <a:endParaRPr lang="en-US"/>
          </a:p>
        </p:txBody>
      </p:sp>
      <p:sp>
        <p:nvSpPr>
          <p:cNvPr id="4" name="TextBox 3">
            <a:extLst>
              <a:ext uri="{FF2B5EF4-FFF2-40B4-BE49-F238E27FC236}">
                <a16:creationId xmlns:a16="http://schemas.microsoft.com/office/drawing/2014/main" id="{44651CBB-D816-9F3C-A0F3-A7114D1D6389}"/>
              </a:ext>
            </a:extLst>
          </p:cNvPr>
          <p:cNvSpPr txBox="1"/>
          <p:nvPr/>
        </p:nvSpPr>
        <p:spPr>
          <a:xfrm>
            <a:off x="5634431" y="2782481"/>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cxnSp>
        <p:nvCxnSpPr>
          <p:cNvPr id="8" name="Straight Arrow Connector 7">
            <a:extLst>
              <a:ext uri="{FF2B5EF4-FFF2-40B4-BE49-F238E27FC236}">
                <a16:creationId xmlns:a16="http://schemas.microsoft.com/office/drawing/2014/main" id="{CDAA844F-726B-33DF-3E8B-E041F44AC4D9}"/>
              </a:ext>
            </a:extLst>
          </p:cNvPr>
          <p:cNvCxnSpPr>
            <a:cxnSpLocks/>
            <a:stCxn id="4" idx="1"/>
          </p:cNvCxnSpPr>
          <p:nvPr/>
        </p:nvCxnSpPr>
        <p:spPr>
          <a:xfrm flipH="1" flipV="1">
            <a:off x="2218765" y="3013313"/>
            <a:ext cx="3415666"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9296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D1A5-DC55-4FF0-2570-BCD486221608}"/>
              </a:ext>
            </a:extLst>
          </p:cNvPr>
          <p:cNvSpPr>
            <a:spLocks noGrp="1"/>
          </p:cNvSpPr>
          <p:nvPr>
            <p:ph type="title"/>
          </p:nvPr>
        </p:nvSpPr>
        <p:spPr/>
        <p:txBody>
          <a:bodyPr/>
          <a:lstStyle/>
          <a:p>
            <a:r>
              <a:rPr lang="en-US"/>
              <a:t>Countermodel</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5AF6AA3-9ACB-1213-A6A8-316430C438DE}"/>
              </a:ext>
            </a:extLst>
          </p:cNvPr>
          <p:cNvPicPr>
            <a:picLocks noGrp="1" noChangeAspect="1"/>
          </p:cNvPicPr>
          <p:nvPr>
            <p:ph idx="1"/>
          </p:nvPr>
        </p:nvPicPr>
        <p:blipFill rotWithShape="1">
          <a:blip r:embed="rId2"/>
          <a:srcRect t="41595" b="-57"/>
          <a:stretch/>
        </p:blipFill>
        <p:spPr>
          <a:xfrm>
            <a:off x="6096000" y="1459493"/>
            <a:ext cx="6003851" cy="5141476"/>
          </a:xfrm>
        </p:spPr>
      </p:pic>
      <p:pic>
        <p:nvPicPr>
          <p:cNvPr id="6" name="Content Placeholder 4" descr="A screenshot of a computer&#10;&#10;Description automatically generated with medium confidence">
            <a:extLst>
              <a:ext uri="{FF2B5EF4-FFF2-40B4-BE49-F238E27FC236}">
                <a16:creationId xmlns:a16="http://schemas.microsoft.com/office/drawing/2014/main" id="{22145EAC-DA50-FBC5-0690-163A92EAEBEB}"/>
              </a:ext>
            </a:extLst>
          </p:cNvPr>
          <p:cNvPicPr>
            <a:picLocks noChangeAspect="1"/>
          </p:cNvPicPr>
          <p:nvPr/>
        </p:nvPicPr>
        <p:blipFill rotWithShape="1">
          <a:blip r:embed="rId2"/>
          <a:srcRect b="65414"/>
          <a:stretch/>
        </p:blipFill>
        <p:spPr>
          <a:xfrm>
            <a:off x="306572" y="1459493"/>
            <a:ext cx="5514016" cy="2793530"/>
          </a:xfrm>
          <a:prstGeom prst="rect">
            <a:avLst/>
          </a:prstGeom>
        </p:spPr>
      </p:pic>
      <p:sp>
        <p:nvSpPr>
          <p:cNvPr id="7" name="Oval 6">
            <a:extLst>
              <a:ext uri="{FF2B5EF4-FFF2-40B4-BE49-F238E27FC236}">
                <a16:creationId xmlns:a16="http://schemas.microsoft.com/office/drawing/2014/main" id="{49019CA3-D053-67C7-A92B-883C333AFCE2}"/>
              </a:ext>
            </a:extLst>
          </p:cNvPr>
          <p:cNvSpPr/>
          <p:nvPr/>
        </p:nvSpPr>
        <p:spPr>
          <a:xfrm>
            <a:off x="306572" y="2118077"/>
            <a:ext cx="724786" cy="53095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930D0CC8-34CC-5FF5-4932-477421344149}"/>
              </a:ext>
            </a:extLst>
          </p:cNvPr>
          <p:cNvCxnSpPr>
            <a:cxnSpLocks/>
          </p:cNvCxnSpPr>
          <p:nvPr/>
        </p:nvCxnSpPr>
        <p:spPr>
          <a:xfrm flipH="1" flipV="1">
            <a:off x="838200" y="2649031"/>
            <a:ext cx="468570" cy="21756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B5A161D-4297-2367-F3C6-DA0793E718AE}"/>
              </a:ext>
            </a:extLst>
          </p:cNvPr>
          <p:cNvSpPr txBox="1"/>
          <p:nvPr/>
        </p:nvSpPr>
        <p:spPr>
          <a:xfrm>
            <a:off x="563012" y="4875413"/>
            <a:ext cx="425353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Countermodel identified having 7 states – 5 of which are unique</a:t>
            </a:r>
          </a:p>
        </p:txBody>
      </p:sp>
    </p:spTree>
    <p:extLst>
      <p:ext uri="{BB962C8B-B14F-4D97-AF65-F5344CB8AC3E}">
        <p14:creationId xmlns:p14="http://schemas.microsoft.com/office/powerpoint/2010/main" val="25743671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D1A5-DC55-4FF0-2570-BCD486221608}"/>
              </a:ext>
            </a:extLst>
          </p:cNvPr>
          <p:cNvSpPr>
            <a:spLocks noGrp="1"/>
          </p:cNvSpPr>
          <p:nvPr>
            <p:ph type="title"/>
          </p:nvPr>
        </p:nvSpPr>
        <p:spPr/>
        <p:txBody>
          <a:bodyPr/>
          <a:lstStyle/>
          <a:p>
            <a:r>
              <a:rPr lang="en-US"/>
              <a:t>Countermodel</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5AF6AA3-9ACB-1213-A6A8-316430C438DE}"/>
              </a:ext>
            </a:extLst>
          </p:cNvPr>
          <p:cNvPicPr>
            <a:picLocks noGrp="1" noChangeAspect="1"/>
          </p:cNvPicPr>
          <p:nvPr>
            <p:ph idx="1"/>
          </p:nvPr>
        </p:nvPicPr>
        <p:blipFill rotWithShape="1">
          <a:blip r:embed="rId2"/>
          <a:srcRect t="41595" b="-57"/>
          <a:stretch/>
        </p:blipFill>
        <p:spPr>
          <a:xfrm>
            <a:off x="6096000" y="1459493"/>
            <a:ext cx="6003851" cy="5141476"/>
          </a:xfrm>
        </p:spPr>
      </p:pic>
      <p:pic>
        <p:nvPicPr>
          <p:cNvPr id="6" name="Content Placeholder 4" descr="A screenshot of a computer&#10;&#10;Description automatically generated with medium confidence">
            <a:extLst>
              <a:ext uri="{FF2B5EF4-FFF2-40B4-BE49-F238E27FC236}">
                <a16:creationId xmlns:a16="http://schemas.microsoft.com/office/drawing/2014/main" id="{22145EAC-DA50-FBC5-0690-163A92EAEBEB}"/>
              </a:ext>
            </a:extLst>
          </p:cNvPr>
          <p:cNvPicPr>
            <a:picLocks noChangeAspect="1"/>
          </p:cNvPicPr>
          <p:nvPr/>
        </p:nvPicPr>
        <p:blipFill rotWithShape="1">
          <a:blip r:embed="rId2"/>
          <a:srcRect b="65414"/>
          <a:stretch/>
        </p:blipFill>
        <p:spPr>
          <a:xfrm>
            <a:off x="306572" y="1459493"/>
            <a:ext cx="5514016" cy="2793530"/>
          </a:xfrm>
          <a:prstGeom prst="rect">
            <a:avLst/>
          </a:prstGeom>
        </p:spPr>
      </p:pic>
      <p:sp>
        <p:nvSpPr>
          <p:cNvPr id="7" name="Oval 6">
            <a:extLst>
              <a:ext uri="{FF2B5EF4-FFF2-40B4-BE49-F238E27FC236}">
                <a16:creationId xmlns:a16="http://schemas.microsoft.com/office/drawing/2014/main" id="{49019CA3-D053-67C7-A92B-883C333AFCE2}"/>
              </a:ext>
            </a:extLst>
          </p:cNvPr>
          <p:cNvSpPr/>
          <p:nvPr/>
        </p:nvSpPr>
        <p:spPr>
          <a:xfrm>
            <a:off x="7761768" y="4667623"/>
            <a:ext cx="3592032" cy="1933345"/>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930D0CC8-34CC-5FF5-4932-477421344149}"/>
              </a:ext>
            </a:extLst>
          </p:cNvPr>
          <p:cNvCxnSpPr>
            <a:cxnSpLocks/>
            <a:stCxn id="9" idx="3"/>
            <a:endCxn id="7" idx="2"/>
          </p:cNvCxnSpPr>
          <p:nvPr/>
        </p:nvCxnSpPr>
        <p:spPr>
          <a:xfrm>
            <a:off x="4816550" y="5337078"/>
            <a:ext cx="2945218" cy="2972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B5A161D-4297-2367-F3C6-DA0793E718AE}"/>
              </a:ext>
            </a:extLst>
          </p:cNvPr>
          <p:cNvSpPr txBox="1"/>
          <p:nvPr/>
        </p:nvSpPr>
        <p:spPr>
          <a:xfrm>
            <a:off x="421106" y="4875413"/>
            <a:ext cx="43954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After light turns green and car drives away, our specification allows the light to remain green...so not eventually always red</a:t>
            </a:r>
          </a:p>
        </p:txBody>
      </p:sp>
    </p:spTree>
    <p:extLst>
      <p:ext uri="{BB962C8B-B14F-4D97-AF65-F5344CB8AC3E}">
        <p14:creationId xmlns:p14="http://schemas.microsoft.com/office/powerpoint/2010/main" val="41296126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Back to Ontologies </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199" y="1825624"/>
            <a:ext cx="11070515" cy="5032375"/>
          </a:xfrm>
        </p:spPr>
        <p:txBody>
          <a:bodyPr>
            <a:normAutofit lnSpcReduction="10000"/>
          </a:bodyPr>
          <a:lstStyle/>
          <a:p>
            <a:r>
              <a:rPr lang="en-US"/>
              <a:t>Recall, SWRL rules can be represented in OWL, such as the following: </a:t>
            </a:r>
          </a:p>
          <a:p>
            <a:pPr marL="1371600" lvl="3" indent="0">
              <a:buNone/>
            </a:pPr>
            <a:endParaRPr lang="en-US" sz="2800"/>
          </a:p>
          <a:p>
            <a:pPr marL="1371600" lvl="3" indent="0">
              <a:buNone/>
            </a:pPr>
            <a:endParaRPr lang="en-US" sz="2800"/>
          </a:p>
          <a:p>
            <a:pPr marL="1371600" lvl="3" indent="0">
              <a:buNone/>
            </a:pPr>
            <a:endParaRPr lang="en-US" sz="2800"/>
          </a:p>
          <a:p>
            <a:pPr marL="1371600" lvl="3" indent="0">
              <a:buNone/>
            </a:pPr>
            <a:endParaRPr lang="en-US" sz="2800"/>
          </a:p>
          <a:p>
            <a:endParaRPr lang="en-US"/>
          </a:p>
          <a:p>
            <a:r>
              <a:rPr lang="en-US"/>
              <a:t>Which was a rule included in the ATM paper that was touted as a test of the accuracy of the ATM ontology</a:t>
            </a:r>
          </a:p>
          <a:p>
            <a:endParaRPr lang="en-US"/>
          </a:p>
          <a:p>
            <a:r>
              <a:rPr lang="en-US"/>
              <a:t>If a given trajectory intersects in space and time with the trajectory of a thunderstorm, then that conflict is recorded in the ontology </a:t>
            </a:r>
          </a:p>
        </p:txBody>
      </p:sp>
      <p:pic>
        <p:nvPicPr>
          <p:cNvPr id="5" name="Picture 4" descr="A close-up of a text&#10;&#10;Description automatically generated">
            <a:extLst>
              <a:ext uri="{FF2B5EF4-FFF2-40B4-BE49-F238E27FC236}">
                <a16:creationId xmlns:a16="http://schemas.microsoft.com/office/drawing/2014/main" id="{864B5C13-C079-A7A6-74CA-C408CAE465AB}"/>
              </a:ext>
            </a:extLst>
          </p:cNvPr>
          <p:cNvPicPr>
            <a:picLocks noChangeAspect="1"/>
          </p:cNvPicPr>
          <p:nvPr/>
        </p:nvPicPr>
        <p:blipFill>
          <a:blip r:embed="rId2"/>
          <a:stretch>
            <a:fillRect/>
          </a:stretch>
        </p:blipFill>
        <p:spPr>
          <a:xfrm>
            <a:off x="2209800" y="2503460"/>
            <a:ext cx="7772400" cy="1657442"/>
          </a:xfrm>
          <a:prstGeom prst="rect">
            <a:avLst/>
          </a:prstGeom>
        </p:spPr>
      </p:pic>
    </p:spTree>
    <p:extLst>
      <p:ext uri="{BB962C8B-B14F-4D97-AF65-F5344CB8AC3E}">
        <p14:creationId xmlns:p14="http://schemas.microsoft.com/office/powerpoint/2010/main" val="34408319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Back to Ontologies </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TLA+ can be used to model rules in an ontology as formal specifications, in the interest of identifying countermodels stemming from iterated rule application </a:t>
            </a:r>
          </a:p>
          <a:p>
            <a:pPr marL="1371600" lvl="3" indent="0">
              <a:buNone/>
            </a:pPr>
            <a:endParaRPr lang="en-US" sz="2800"/>
          </a:p>
          <a:p>
            <a:pPr marL="1371600" lvl="3" indent="0">
              <a:buNone/>
            </a:pPr>
            <a:endParaRPr lang="en-US" sz="2800"/>
          </a:p>
          <a:p>
            <a:pPr marL="1371600" lvl="3" indent="0">
              <a:buNone/>
            </a:pPr>
            <a:endParaRPr lang="en-US" sz="2800"/>
          </a:p>
          <a:p>
            <a:pPr marL="1371600" lvl="3" indent="0">
              <a:buNone/>
            </a:pPr>
            <a:endParaRPr lang="en-US" sz="2800"/>
          </a:p>
          <a:p>
            <a:endParaRPr lang="en-US"/>
          </a:p>
          <a:p>
            <a:r>
              <a:rPr lang="en-US" b="1">
                <a:solidFill>
                  <a:schemeClr val="accent6"/>
                </a:solidFill>
              </a:rPr>
              <a:t>Ontologies and accompanying rules can be translated into TLA+ in a rather straightforward manner</a:t>
            </a:r>
          </a:p>
          <a:p>
            <a:endParaRPr lang="en-US"/>
          </a:p>
        </p:txBody>
      </p:sp>
      <p:pic>
        <p:nvPicPr>
          <p:cNvPr id="5" name="Picture 4" descr="A close-up of a text&#10;&#10;Description automatically generated">
            <a:extLst>
              <a:ext uri="{FF2B5EF4-FFF2-40B4-BE49-F238E27FC236}">
                <a16:creationId xmlns:a16="http://schemas.microsoft.com/office/drawing/2014/main" id="{864B5C13-C079-A7A6-74CA-C408CAE465AB}"/>
              </a:ext>
            </a:extLst>
          </p:cNvPr>
          <p:cNvPicPr>
            <a:picLocks noChangeAspect="1"/>
          </p:cNvPicPr>
          <p:nvPr/>
        </p:nvPicPr>
        <p:blipFill>
          <a:blip r:embed="rId2"/>
          <a:stretch>
            <a:fillRect/>
          </a:stretch>
        </p:blipFill>
        <p:spPr>
          <a:xfrm>
            <a:off x="2124890" y="3446929"/>
            <a:ext cx="7772400" cy="1657442"/>
          </a:xfrm>
          <a:prstGeom prst="rect">
            <a:avLst/>
          </a:prstGeom>
        </p:spPr>
      </p:pic>
    </p:spTree>
    <p:extLst>
      <p:ext uri="{BB962C8B-B14F-4D97-AF65-F5344CB8AC3E}">
        <p14:creationId xmlns:p14="http://schemas.microsoft.com/office/powerpoint/2010/main" val="39057271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program&#10;&#10;Description automatically generated">
            <a:extLst>
              <a:ext uri="{FF2B5EF4-FFF2-40B4-BE49-F238E27FC236}">
                <a16:creationId xmlns:a16="http://schemas.microsoft.com/office/drawing/2014/main" id="{163437BF-4FD5-6D6F-0CF0-4B6E0F68B95E}"/>
              </a:ext>
            </a:extLst>
          </p:cNvPr>
          <p:cNvPicPr>
            <a:picLocks noChangeAspect="1"/>
          </p:cNvPicPr>
          <p:nvPr/>
        </p:nvPicPr>
        <p:blipFill>
          <a:blip r:embed="rId2"/>
          <a:stretch>
            <a:fillRect/>
          </a:stretch>
        </p:blipFill>
        <p:spPr>
          <a:xfrm>
            <a:off x="1682227" y="238263"/>
            <a:ext cx="8827546" cy="5528901"/>
          </a:xfrm>
          <a:prstGeom prst="rect">
            <a:avLst/>
          </a:prstGeom>
        </p:spPr>
      </p:pic>
      <p:sp>
        <p:nvSpPr>
          <p:cNvPr id="6" name="TextBox 5">
            <a:extLst>
              <a:ext uri="{FF2B5EF4-FFF2-40B4-BE49-F238E27FC236}">
                <a16:creationId xmlns:a16="http://schemas.microsoft.com/office/drawing/2014/main" id="{5F6B2F38-3937-F4C1-5CEC-7844DC0859BA}"/>
              </a:ext>
            </a:extLst>
          </p:cNvPr>
          <p:cNvSpPr txBox="1"/>
          <p:nvPr/>
        </p:nvSpPr>
        <p:spPr>
          <a:xfrm>
            <a:off x="2477862" y="6015066"/>
            <a:ext cx="72362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Predicates for ATM Ontology in TLA+ Syntax</a:t>
            </a:r>
          </a:p>
        </p:txBody>
      </p:sp>
    </p:spTree>
    <p:extLst>
      <p:ext uri="{BB962C8B-B14F-4D97-AF65-F5344CB8AC3E}">
        <p14:creationId xmlns:p14="http://schemas.microsoft.com/office/powerpoint/2010/main" val="23053440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6B2F38-3937-F4C1-5CEC-7844DC0859BA}"/>
              </a:ext>
            </a:extLst>
          </p:cNvPr>
          <p:cNvSpPr txBox="1"/>
          <p:nvPr/>
        </p:nvSpPr>
        <p:spPr>
          <a:xfrm>
            <a:off x="8057133" y="651318"/>
            <a:ext cx="3917996"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ATM Ontology Provides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Initial Conditions</a:t>
            </a:r>
          </a:p>
        </p:txBody>
      </p:sp>
      <p:pic>
        <p:nvPicPr>
          <p:cNvPr id="3" name="Picture 2" descr="A computer screen shot of a program code&#10;&#10;Description automatically generated">
            <a:extLst>
              <a:ext uri="{FF2B5EF4-FFF2-40B4-BE49-F238E27FC236}">
                <a16:creationId xmlns:a16="http://schemas.microsoft.com/office/drawing/2014/main" id="{47066224-F808-3587-96BE-FAA7E43A4CFC}"/>
              </a:ext>
            </a:extLst>
          </p:cNvPr>
          <p:cNvPicPr>
            <a:picLocks noChangeAspect="1"/>
          </p:cNvPicPr>
          <p:nvPr/>
        </p:nvPicPr>
        <p:blipFill>
          <a:blip r:embed="rId2"/>
          <a:stretch>
            <a:fillRect/>
          </a:stretch>
        </p:blipFill>
        <p:spPr>
          <a:xfrm>
            <a:off x="198942" y="160305"/>
            <a:ext cx="7772400" cy="3157194"/>
          </a:xfrm>
          <a:prstGeom prst="rect">
            <a:avLst/>
          </a:prstGeom>
        </p:spPr>
      </p:pic>
      <p:pic>
        <p:nvPicPr>
          <p:cNvPr id="7" name="Picture 6" descr="A computer screen with text&#10;&#10;Description automatically generated">
            <a:extLst>
              <a:ext uri="{FF2B5EF4-FFF2-40B4-BE49-F238E27FC236}">
                <a16:creationId xmlns:a16="http://schemas.microsoft.com/office/drawing/2014/main" id="{3397A32D-A8BA-B236-0B48-FD0BE860D5A8}"/>
              </a:ext>
            </a:extLst>
          </p:cNvPr>
          <p:cNvPicPr>
            <a:picLocks noChangeAspect="1"/>
          </p:cNvPicPr>
          <p:nvPr/>
        </p:nvPicPr>
        <p:blipFill>
          <a:blip r:embed="rId3"/>
          <a:stretch>
            <a:fillRect/>
          </a:stretch>
        </p:blipFill>
        <p:spPr>
          <a:xfrm>
            <a:off x="216871" y="4499541"/>
            <a:ext cx="10730333" cy="2198154"/>
          </a:xfrm>
          <a:prstGeom prst="rect">
            <a:avLst/>
          </a:prstGeom>
        </p:spPr>
      </p:pic>
      <p:sp>
        <p:nvSpPr>
          <p:cNvPr id="8" name="TextBox 7">
            <a:extLst>
              <a:ext uri="{FF2B5EF4-FFF2-40B4-BE49-F238E27FC236}">
                <a16:creationId xmlns:a16="http://schemas.microsoft.com/office/drawing/2014/main" id="{833C0018-B7CB-AF91-7B13-8E3DD30E6239}"/>
              </a:ext>
            </a:extLst>
          </p:cNvPr>
          <p:cNvSpPr txBox="1"/>
          <p:nvPr/>
        </p:nvSpPr>
        <p:spPr>
          <a:xfrm>
            <a:off x="8388894" y="3545434"/>
            <a:ext cx="3451714"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SWRL Rule Provides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Next State</a:t>
            </a:r>
          </a:p>
        </p:txBody>
      </p:sp>
      <p:cxnSp>
        <p:nvCxnSpPr>
          <p:cNvPr id="9" name="Straight Arrow Connector 8">
            <a:extLst>
              <a:ext uri="{FF2B5EF4-FFF2-40B4-BE49-F238E27FC236}">
                <a16:creationId xmlns:a16="http://schemas.microsoft.com/office/drawing/2014/main" id="{1501EE1F-8E56-8AD3-FCD3-A36AA89D3E41}"/>
              </a:ext>
            </a:extLst>
          </p:cNvPr>
          <p:cNvCxnSpPr>
            <a:cxnSpLocks/>
          </p:cNvCxnSpPr>
          <p:nvPr/>
        </p:nvCxnSpPr>
        <p:spPr>
          <a:xfrm>
            <a:off x="5582038" y="3545434"/>
            <a:ext cx="0" cy="7468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8738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A709-551E-5936-E0A8-74788A026724}"/>
              </a:ext>
            </a:extLst>
          </p:cNvPr>
          <p:cNvSpPr>
            <a:spLocks noGrp="1"/>
          </p:cNvSpPr>
          <p:nvPr>
            <p:ph type="title"/>
          </p:nvPr>
        </p:nvSpPr>
        <p:spPr/>
        <p:txBody>
          <a:bodyPr/>
          <a:lstStyle/>
          <a:p>
            <a:r>
              <a:rPr lang="en-US"/>
              <a:t>Novelty</a:t>
            </a:r>
          </a:p>
        </p:txBody>
      </p:sp>
      <p:sp>
        <p:nvSpPr>
          <p:cNvPr id="3" name="Content Placeholder 2">
            <a:extLst>
              <a:ext uri="{FF2B5EF4-FFF2-40B4-BE49-F238E27FC236}">
                <a16:creationId xmlns:a16="http://schemas.microsoft.com/office/drawing/2014/main" id="{52057FF0-0A96-725C-6C21-56993D86AF5F}"/>
              </a:ext>
            </a:extLst>
          </p:cNvPr>
          <p:cNvSpPr>
            <a:spLocks noGrp="1"/>
          </p:cNvSpPr>
          <p:nvPr>
            <p:ph idx="1"/>
          </p:nvPr>
        </p:nvSpPr>
        <p:spPr/>
        <p:txBody>
          <a:bodyPr/>
          <a:lstStyle/>
          <a:p>
            <a:r>
              <a:rPr lang="en-US"/>
              <a:t>To my knowledge, very little research has been conducted on formal verification applied to software </a:t>
            </a:r>
          </a:p>
          <a:p>
            <a:endParaRPr lang="en-US"/>
          </a:p>
          <a:p>
            <a:r>
              <a:rPr lang="en-US"/>
              <a:t>And there has been </a:t>
            </a:r>
            <a:r>
              <a:rPr lang="en-US" b="1">
                <a:solidFill>
                  <a:schemeClr val="accent6"/>
                </a:solidFill>
              </a:rPr>
              <a:t>no research that I can find exploring the intersection of formal verification and ontology use/development</a:t>
            </a:r>
          </a:p>
          <a:p>
            <a:endParaRPr lang="en-US"/>
          </a:p>
          <a:p>
            <a:r>
              <a:rPr lang="en-US"/>
              <a:t>Given that ontologies are often used in larger software ecosystems, identifying consequences of iterated applications of rules warrants our attention</a:t>
            </a:r>
          </a:p>
        </p:txBody>
      </p:sp>
    </p:spTree>
    <p:extLst>
      <p:ext uri="{BB962C8B-B14F-4D97-AF65-F5344CB8AC3E}">
        <p14:creationId xmlns:p14="http://schemas.microsoft.com/office/powerpoint/2010/main" val="30494164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6A9E2-3C7C-0079-D462-7C46B1D41BCF}"/>
              </a:ext>
            </a:extLst>
          </p:cNvPr>
          <p:cNvSpPr>
            <a:spLocks noGrp="1"/>
          </p:cNvSpPr>
          <p:nvPr>
            <p:ph type="title"/>
          </p:nvPr>
        </p:nvSpPr>
        <p:spPr/>
        <p:txBody>
          <a:bodyPr/>
          <a:lstStyle/>
          <a:p>
            <a:r>
              <a:rPr lang="en-US"/>
              <a:t>Readings</a:t>
            </a:r>
          </a:p>
        </p:txBody>
      </p:sp>
      <p:sp>
        <p:nvSpPr>
          <p:cNvPr id="3" name="Content Placeholder 2">
            <a:extLst>
              <a:ext uri="{FF2B5EF4-FFF2-40B4-BE49-F238E27FC236}">
                <a16:creationId xmlns:a16="http://schemas.microsoft.com/office/drawing/2014/main" id="{1C1F34E6-061C-A160-0EE1-EAD26CD4D4E9}"/>
              </a:ext>
            </a:extLst>
          </p:cNvPr>
          <p:cNvSpPr>
            <a:spLocks noGrp="1"/>
          </p:cNvSpPr>
          <p:nvPr>
            <p:ph idx="1"/>
          </p:nvPr>
        </p:nvSpPr>
        <p:spPr/>
        <p:txBody>
          <a:bodyPr/>
          <a:lstStyle/>
          <a:p>
            <a:r>
              <a:rPr lang="en-US" u="sng">
                <a:solidFill>
                  <a:srgbClr val="000000"/>
                </a:solidFill>
                <a:effectLst/>
                <a:ea typeface="Times New Roman" panose="02020603050405020304" pitchFamily="18" charset="0"/>
                <a:cs typeface="Times New Roman" panose="02020603050405020304" pitchFamily="18" charset="0"/>
                <a:hlinkClick r:id="rId2"/>
              </a:rPr>
              <a:t>The Ontology of Espionage in Reality and Fiction</a:t>
            </a:r>
            <a:r>
              <a:rPr lang="en-US">
                <a:effectLst/>
              </a:rPr>
              <a:t> </a:t>
            </a:r>
          </a:p>
          <a:p>
            <a:endParaRPr lang="en-US">
              <a:effectLst/>
            </a:endParaRPr>
          </a:p>
          <a:p>
            <a:r>
              <a:rPr lang="en-US" u="sng">
                <a:solidFill>
                  <a:srgbClr val="000000"/>
                </a:solidFill>
                <a:effectLst/>
                <a:ea typeface="Trebuchet MS" panose="020B0703020202090204" pitchFamily="34" charset="0"/>
                <a:cs typeface="Times New Roman" panose="02020603050405020304" pitchFamily="18" charset="0"/>
                <a:hlinkClick r:id="rId3"/>
              </a:rPr>
              <a:t>Toward a Knowledge Graph of Cybersecurity Countermeasures</a:t>
            </a:r>
            <a:endParaRPr lang="en-US" u="sng">
              <a:solidFill>
                <a:srgbClr val="000000"/>
              </a:solidFill>
              <a:effectLst/>
              <a:ea typeface="Trebuchet MS" panose="020B0703020202090204" pitchFamily="34" charset="0"/>
              <a:cs typeface="Times New Roman" panose="02020603050405020304" pitchFamily="18" charset="0"/>
            </a:endParaRPr>
          </a:p>
          <a:p>
            <a:endParaRPr lang="en-US">
              <a:solidFill>
                <a:srgbClr val="404040"/>
              </a:solidFill>
              <a:effectLst/>
              <a:ea typeface="Trebuchet MS" panose="020B0703020202090204" pitchFamily="34" charset="0"/>
              <a:cs typeface="Times New Roman" panose="02020603050405020304" pitchFamily="18" charset="0"/>
            </a:endParaRPr>
          </a:p>
          <a:p>
            <a:r>
              <a:rPr lang="en-US" u="sng">
                <a:solidFill>
                  <a:srgbClr val="000000"/>
                </a:solidFill>
                <a:effectLst/>
                <a:ea typeface="Trebuchet MS" panose="020B0703020202090204" pitchFamily="34" charset="0"/>
                <a:cs typeface="Times New Roman" panose="02020603050405020304" pitchFamily="18" charset="0"/>
                <a:hlinkClick r:id="rId4"/>
              </a:rPr>
              <a:t>A deliberately insecure RDF-based Semantic Web application</a:t>
            </a:r>
            <a:endParaRPr lang="en-US" u="sng">
              <a:solidFill>
                <a:srgbClr val="000000"/>
              </a:solidFill>
              <a:effectLst/>
              <a:ea typeface="Trebuchet MS" panose="020B0703020202090204" pitchFamily="34" charset="0"/>
              <a:cs typeface="Times New Roman" panose="02020603050405020304" pitchFamily="18" charset="0"/>
            </a:endParaRPr>
          </a:p>
          <a:p>
            <a:endParaRPr lang="en-US">
              <a:solidFill>
                <a:srgbClr val="404040"/>
              </a:solidFill>
              <a:effectLst/>
              <a:ea typeface="Trebuchet MS" panose="020B0703020202090204" pitchFamily="34" charset="0"/>
              <a:cs typeface="Times New Roman" panose="02020603050405020304" pitchFamily="18" charset="0"/>
            </a:endParaRPr>
          </a:p>
          <a:p>
            <a:r>
              <a:rPr lang="en-US" u="sng">
                <a:solidFill>
                  <a:srgbClr val="000000"/>
                </a:solidFill>
                <a:effectLst/>
                <a:ea typeface="Trebuchet MS" panose="020B0703020202090204" pitchFamily="34" charset="0"/>
                <a:cs typeface="Times New Roman" panose="02020603050405020304" pitchFamily="18" charset="0"/>
                <a:hlinkClick r:id="rId5"/>
              </a:rPr>
              <a:t>Ontology for ATT&amp;CK</a:t>
            </a:r>
            <a:endParaRPr lang="en-US">
              <a:solidFill>
                <a:srgbClr val="404040"/>
              </a:solidFill>
              <a:effectLst/>
              <a:ea typeface="Trebuchet MS" panose="020B070302020209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00801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SPARQL Query Structure</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r>
              <a:rPr lang="en-US"/>
              <a:t>PREFIX rdfs: </a:t>
            </a:r>
            <a:r>
              <a:rPr lang="en-US" sz="2800" b="0" i="0" u="none" strike="noStrike">
                <a:solidFill>
                  <a:srgbClr val="3366BB"/>
                </a:solidFill>
                <a:effectLst/>
                <a:hlinkClick r:id="rId2"/>
              </a:rPr>
              <a:t>http://www.w3.org/2000/01/rdf-schema#</a:t>
            </a:r>
            <a:endParaRPr lang="en-US"/>
          </a:p>
          <a:p>
            <a:pPr marL="0" indent="0">
              <a:buNone/>
            </a:pPr>
            <a:endParaRPr lang="en-US"/>
          </a:p>
          <a:p>
            <a:pPr marL="0" indent="0">
              <a:buNone/>
            </a:pPr>
            <a:r>
              <a:rPr lang="en-US"/>
              <a:t>SELECT ?subject ?label</a:t>
            </a:r>
            <a:br>
              <a:rPr lang="en-US"/>
            </a:br>
            <a:r>
              <a:rPr lang="en-US"/>
              <a:t>WHERE </a:t>
            </a:r>
            <a:br>
              <a:rPr lang="en-US"/>
            </a:br>
            <a:r>
              <a:rPr lang="en-US"/>
              <a:t>  {</a:t>
            </a:r>
            <a:br>
              <a:rPr lang="en-US"/>
            </a:br>
            <a:r>
              <a:rPr lang="en-US"/>
              <a:t>     ?subject rdfs:label ?label .</a:t>
            </a:r>
            <a:br>
              <a:rPr lang="en-US"/>
            </a:br>
            <a:r>
              <a:rPr lang="en-US"/>
              <a:t>   }</a:t>
            </a:r>
          </a:p>
          <a:p>
            <a:pPr marL="0" indent="0">
              <a:buNone/>
            </a:pPr>
            <a:endParaRPr lang="en-US"/>
          </a:p>
        </p:txBody>
      </p:sp>
      <p:sp>
        <p:nvSpPr>
          <p:cNvPr id="4" name="TextBox 3">
            <a:extLst>
              <a:ext uri="{FF2B5EF4-FFF2-40B4-BE49-F238E27FC236}">
                <a16:creationId xmlns:a16="http://schemas.microsoft.com/office/drawing/2014/main" id="{44651CBB-D816-9F3C-A0F3-A7114D1D6389}"/>
              </a:ext>
            </a:extLst>
          </p:cNvPr>
          <p:cNvSpPr txBox="1"/>
          <p:nvPr/>
        </p:nvSpPr>
        <p:spPr>
          <a:xfrm>
            <a:off x="5634431" y="2782481"/>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sp>
        <p:nvSpPr>
          <p:cNvPr id="5" name="TextBox 4">
            <a:extLst>
              <a:ext uri="{FF2B5EF4-FFF2-40B4-BE49-F238E27FC236}">
                <a16:creationId xmlns:a16="http://schemas.microsoft.com/office/drawing/2014/main" id="{F131E28A-DC10-B597-BEE6-8EB506DDA263}"/>
              </a:ext>
            </a:extLst>
          </p:cNvPr>
          <p:cNvSpPr txBox="1"/>
          <p:nvPr/>
        </p:nvSpPr>
        <p:spPr>
          <a:xfrm>
            <a:off x="5710414" y="3382197"/>
            <a:ext cx="313816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then return any data... </a:t>
            </a:r>
          </a:p>
        </p:txBody>
      </p:sp>
      <p:cxnSp>
        <p:nvCxnSpPr>
          <p:cNvPr id="8" name="Straight Arrow Connector 7">
            <a:extLst>
              <a:ext uri="{FF2B5EF4-FFF2-40B4-BE49-F238E27FC236}">
                <a16:creationId xmlns:a16="http://schemas.microsoft.com/office/drawing/2014/main" id="{CDAA844F-726B-33DF-3E8B-E041F44AC4D9}"/>
              </a:ext>
            </a:extLst>
          </p:cNvPr>
          <p:cNvCxnSpPr>
            <a:cxnSpLocks/>
            <a:stCxn id="4" idx="1"/>
          </p:cNvCxnSpPr>
          <p:nvPr/>
        </p:nvCxnSpPr>
        <p:spPr>
          <a:xfrm flipH="1" flipV="1">
            <a:off x="2218765" y="3013313"/>
            <a:ext cx="3415666"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7D553DD-BF53-9851-C158-F706D0018424}"/>
              </a:ext>
            </a:extLst>
          </p:cNvPr>
          <p:cNvCxnSpPr>
            <a:cxnSpLocks/>
            <a:stCxn id="5" idx="1"/>
          </p:cNvCxnSpPr>
          <p:nvPr/>
        </p:nvCxnSpPr>
        <p:spPr>
          <a:xfrm flipH="1">
            <a:off x="4363656" y="3613030"/>
            <a:ext cx="134675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21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SPARQL Query Structure</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r>
              <a:rPr lang="en-US"/>
              <a:t>PREFIX rdfs: </a:t>
            </a:r>
            <a:r>
              <a:rPr lang="en-US" sz="2800" b="0" i="0" u="none" strike="noStrike">
                <a:solidFill>
                  <a:srgbClr val="3366BB"/>
                </a:solidFill>
                <a:effectLst/>
                <a:hlinkClick r:id="rId2"/>
              </a:rPr>
              <a:t>http://www.w3.org/2000/01/rdf-schema#</a:t>
            </a:r>
            <a:endParaRPr lang="en-US"/>
          </a:p>
          <a:p>
            <a:pPr marL="0" indent="0">
              <a:buNone/>
            </a:pPr>
            <a:endParaRPr lang="en-US"/>
          </a:p>
          <a:p>
            <a:pPr marL="0" indent="0">
              <a:buNone/>
            </a:pPr>
            <a:r>
              <a:rPr lang="en-US"/>
              <a:t>SELECT ?subject ?label</a:t>
            </a:r>
            <a:br>
              <a:rPr lang="en-US"/>
            </a:br>
            <a:r>
              <a:rPr lang="en-US"/>
              <a:t>WHERE </a:t>
            </a:r>
            <a:br>
              <a:rPr lang="en-US"/>
            </a:br>
            <a:r>
              <a:rPr lang="en-US"/>
              <a:t>  {</a:t>
            </a:r>
            <a:br>
              <a:rPr lang="en-US"/>
            </a:br>
            <a:r>
              <a:rPr lang="en-US"/>
              <a:t>     ?subject rdfs:label ?label .</a:t>
            </a:r>
            <a:br>
              <a:rPr lang="en-US"/>
            </a:br>
            <a:r>
              <a:rPr lang="en-US"/>
              <a:t>   }</a:t>
            </a:r>
          </a:p>
          <a:p>
            <a:pPr marL="0" indent="0">
              <a:buNone/>
            </a:pPr>
            <a:endParaRPr lang="en-US"/>
          </a:p>
        </p:txBody>
      </p:sp>
      <p:sp>
        <p:nvSpPr>
          <p:cNvPr id="4" name="TextBox 3">
            <a:extLst>
              <a:ext uri="{FF2B5EF4-FFF2-40B4-BE49-F238E27FC236}">
                <a16:creationId xmlns:a16="http://schemas.microsoft.com/office/drawing/2014/main" id="{44651CBB-D816-9F3C-A0F3-A7114D1D6389}"/>
              </a:ext>
            </a:extLst>
          </p:cNvPr>
          <p:cNvSpPr txBox="1"/>
          <p:nvPr/>
        </p:nvSpPr>
        <p:spPr>
          <a:xfrm>
            <a:off x="5634431" y="2782481"/>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sp>
        <p:nvSpPr>
          <p:cNvPr id="5" name="TextBox 4">
            <a:extLst>
              <a:ext uri="{FF2B5EF4-FFF2-40B4-BE49-F238E27FC236}">
                <a16:creationId xmlns:a16="http://schemas.microsoft.com/office/drawing/2014/main" id="{F131E28A-DC10-B597-BEE6-8EB506DDA263}"/>
              </a:ext>
            </a:extLst>
          </p:cNvPr>
          <p:cNvSpPr txBox="1"/>
          <p:nvPr/>
        </p:nvSpPr>
        <p:spPr>
          <a:xfrm>
            <a:off x="5710414" y="3382197"/>
            <a:ext cx="313816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then return any data... </a:t>
            </a:r>
          </a:p>
        </p:txBody>
      </p:sp>
      <p:cxnSp>
        <p:nvCxnSpPr>
          <p:cNvPr id="8" name="Straight Arrow Connector 7">
            <a:extLst>
              <a:ext uri="{FF2B5EF4-FFF2-40B4-BE49-F238E27FC236}">
                <a16:creationId xmlns:a16="http://schemas.microsoft.com/office/drawing/2014/main" id="{CDAA844F-726B-33DF-3E8B-E041F44AC4D9}"/>
              </a:ext>
            </a:extLst>
          </p:cNvPr>
          <p:cNvCxnSpPr>
            <a:cxnSpLocks/>
            <a:stCxn id="4" idx="1"/>
          </p:cNvCxnSpPr>
          <p:nvPr/>
        </p:nvCxnSpPr>
        <p:spPr>
          <a:xfrm flipH="1" flipV="1">
            <a:off x="2218765" y="3013313"/>
            <a:ext cx="3415666"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1038E6-DBBB-5A2A-D389-B7D92E1ECCCE}"/>
              </a:ext>
            </a:extLst>
          </p:cNvPr>
          <p:cNvSpPr txBox="1"/>
          <p:nvPr/>
        </p:nvSpPr>
        <p:spPr>
          <a:xfrm>
            <a:off x="5114769" y="3958398"/>
            <a:ext cx="409919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...that satisfies the condition...</a:t>
            </a:r>
          </a:p>
        </p:txBody>
      </p:sp>
      <p:cxnSp>
        <p:nvCxnSpPr>
          <p:cNvPr id="12" name="Straight Arrow Connector 11">
            <a:extLst>
              <a:ext uri="{FF2B5EF4-FFF2-40B4-BE49-F238E27FC236}">
                <a16:creationId xmlns:a16="http://schemas.microsoft.com/office/drawing/2014/main" id="{19F8AC51-22F5-FE3F-7B31-17E3EC90BB4B}"/>
              </a:ext>
            </a:extLst>
          </p:cNvPr>
          <p:cNvCxnSpPr>
            <a:cxnSpLocks/>
          </p:cNvCxnSpPr>
          <p:nvPr/>
        </p:nvCxnSpPr>
        <p:spPr>
          <a:xfrm flipH="1">
            <a:off x="2326341" y="4166828"/>
            <a:ext cx="278842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758CA5-8CFF-EDFA-D2CE-2FF7AE58B7D1}"/>
              </a:ext>
            </a:extLst>
          </p:cNvPr>
          <p:cNvCxnSpPr>
            <a:cxnSpLocks/>
          </p:cNvCxnSpPr>
          <p:nvPr/>
        </p:nvCxnSpPr>
        <p:spPr>
          <a:xfrm flipH="1">
            <a:off x="4363656" y="3613030"/>
            <a:ext cx="134675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607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SPARQL Query Structure</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r>
              <a:rPr lang="en-US"/>
              <a:t>PREFIX rdfs: </a:t>
            </a:r>
            <a:r>
              <a:rPr lang="en-US" sz="2800" b="0" i="0" u="none" strike="noStrike">
                <a:solidFill>
                  <a:srgbClr val="3366BB"/>
                </a:solidFill>
                <a:effectLst/>
                <a:hlinkClick r:id="rId2"/>
              </a:rPr>
              <a:t>http://www.w3.org/2000/01/rdf-schema#</a:t>
            </a:r>
            <a:endParaRPr lang="en-US"/>
          </a:p>
          <a:p>
            <a:pPr marL="0" indent="0">
              <a:buNone/>
            </a:pPr>
            <a:endParaRPr lang="en-US"/>
          </a:p>
          <a:p>
            <a:pPr marL="0" indent="0">
              <a:buNone/>
            </a:pPr>
            <a:r>
              <a:rPr lang="en-US"/>
              <a:t>SELECT ?subject ?label</a:t>
            </a:r>
            <a:br>
              <a:rPr lang="en-US"/>
            </a:br>
            <a:r>
              <a:rPr lang="en-US"/>
              <a:t>WHERE </a:t>
            </a:r>
            <a:br>
              <a:rPr lang="en-US"/>
            </a:br>
            <a:r>
              <a:rPr lang="en-US"/>
              <a:t>  {</a:t>
            </a:r>
            <a:br>
              <a:rPr lang="en-US"/>
            </a:br>
            <a:r>
              <a:rPr lang="en-US"/>
              <a:t>     ?subject rdfs:label ?label .</a:t>
            </a:r>
            <a:br>
              <a:rPr lang="en-US"/>
            </a:br>
            <a:r>
              <a:rPr lang="en-US"/>
              <a:t>   }</a:t>
            </a:r>
          </a:p>
          <a:p>
            <a:pPr marL="0" indent="0">
              <a:buNone/>
            </a:pPr>
            <a:endParaRPr lang="en-US"/>
          </a:p>
        </p:txBody>
      </p:sp>
      <p:sp>
        <p:nvSpPr>
          <p:cNvPr id="4" name="TextBox 3">
            <a:extLst>
              <a:ext uri="{FF2B5EF4-FFF2-40B4-BE49-F238E27FC236}">
                <a16:creationId xmlns:a16="http://schemas.microsoft.com/office/drawing/2014/main" id="{44651CBB-D816-9F3C-A0F3-A7114D1D6389}"/>
              </a:ext>
            </a:extLst>
          </p:cNvPr>
          <p:cNvSpPr txBox="1"/>
          <p:nvPr/>
        </p:nvSpPr>
        <p:spPr>
          <a:xfrm>
            <a:off x="5634431" y="2782481"/>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sp>
        <p:nvSpPr>
          <p:cNvPr id="5" name="TextBox 4">
            <a:extLst>
              <a:ext uri="{FF2B5EF4-FFF2-40B4-BE49-F238E27FC236}">
                <a16:creationId xmlns:a16="http://schemas.microsoft.com/office/drawing/2014/main" id="{F131E28A-DC10-B597-BEE6-8EB506DDA263}"/>
              </a:ext>
            </a:extLst>
          </p:cNvPr>
          <p:cNvSpPr txBox="1"/>
          <p:nvPr/>
        </p:nvSpPr>
        <p:spPr>
          <a:xfrm>
            <a:off x="5710414" y="3382197"/>
            <a:ext cx="313816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then return any data... </a:t>
            </a:r>
          </a:p>
        </p:txBody>
      </p:sp>
      <p:cxnSp>
        <p:nvCxnSpPr>
          <p:cNvPr id="8" name="Straight Arrow Connector 7">
            <a:extLst>
              <a:ext uri="{FF2B5EF4-FFF2-40B4-BE49-F238E27FC236}">
                <a16:creationId xmlns:a16="http://schemas.microsoft.com/office/drawing/2014/main" id="{CDAA844F-726B-33DF-3E8B-E041F44AC4D9}"/>
              </a:ext>
            </a:extLst>
          </p:cNvPr>
          <p:cNvCxnSpPr>
            <a:cxnSpLocks/>
            <a:stCxn id="4" idx="1"/>
          </p:cNvCxnSpPr>
          <p:nvPr/>
        </p:nvCxnSpPr>
        <p:spPr>
          <a:xfrm flipH="1" flipV="1">
            <a:off x="2218765" y="3013313"/>
            <a:ext cx="3415666"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864985-FF7C-4560-49A3-5BA5C9315FDF}"/>
              </a:ext>
            </a:extLst>
          </p:cNvPr>
          <p:cNvSpPr txBox="1"/>
          <p:nvPr/>
        </p:nvSpPr>
        <p:spPr>
          <a:xfrm>
            <a:off x="5114769" y="3958398"/>
            <a:ext cx="409919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...that satisfies the condition...</a:t>
            </a:r>
          </a:p>
        </p:txBody>
      </p:sp>
      <p:sp>
        <p:nvSpPr>
          <p:cNvPr id="10" name="TextBox 9">
            <a:extLst>
              <a:ext uri="{FF2B5EF4-FFF2-40B4-BE49-F238E27FC236}">
                <a16:creationId xmlns:a16="http://schemas.microsoft.com/office/drawing/2014/main" id="{E05D7094-F5B5-7C1F-C04F-6A109BEA9BE8}"/>
              </a:ext>
            </a:extLst>
          </p:cNvPr>
          <p:cNvSpPr txBox="1"/>
          <p:nvPr/>
        </p:nvSpPr>
        <p:spPr>
          <a:xfrm>
            <a:off x="5927780" y="4466427"/>
            <a:ext cx="2473178"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...bears rdfs:label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to something.</a:t>
            </a:r>
          </a:p>
        </p:txBody>
      </p:sp>
      <p:cxnSp>
        <p:nvCxnSpPr>
          <p:cNvPr id="12" name="Straight Arrow Connector 11">
            <a:extLst>
              <a:ext uri="{FF2B5EF4-FFF2-40B4-BE49-F238E27FC236}">
                <a16:creationId xmlns:a16="http://schemas.microsoft.com/office/drawing/2014/main" id="{222D0F39-2813-B028-5BE1-873DC1BE0326}"/>
              </a:ext>
            </a:extLst>
          </p:cNvPr>
          <p:cNvCxnSpPr>
            <a:cxnSpLocks/>
          </p:cNvCxnSpPr>
          <p:nvPr/>
        </p:nvCxnSpPr>
        <p:spPr>
          <a:xfrm flipH="1">
            <a:off x="2326341" y="4166828"/>
            <a:ext cx="278842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E2C052-BFB8-F8D7-377A-BDFA3FD24490}"/>
              </a:ext>
            </a:extLst>
          </p:cNvPr>
          <p:cNvCxnSpPr>
            <a:cxnSpLocks/>
          </p:cNvCxnSpPr>
          <p:nvPr/>
        </p:nvCxnSpPr>
        <p:spPr>
          <a:xfrm flipH="1">
            <a:off x="4908176" y="4765434"/>
            <a:ext cx="101960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BB5E43-DC0C-0E3E-631E-EA5022ED1455}"/>
              </a:ext>
            </a:extLst>
          </p:cNvPr>
          <p:cNvCxnSpPr>
            <a:cxnSpLocks/>
          </p:cNvCxnSpPr>
          <p:nvPr/>
        </p:nvCxnSpPr>
        <p:spPr>
          <a:xfrm flipH="1">
            <a:off x="4363656" y="3613030"/>
            <a:ext cx="134675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611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SPARQL Query Structure</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r>
              <a:rPr lang="en-US"/>
              <a:t>PREFIX rdfs: </a:t>
            </a:r>
            <a:r>
              <a:rPr lang="en-US" sz="2800" b="0" i="0" u="none" strike="noStrike">
                <a:solidFill>
                  <a:srgbClr val="3366BB"/>
                </a:solidFill>
                <a:effectLst/>
                <a:hlinkClick r:id="rId2"/>
              </a:rPr>
              <a:t>http://www.w3.org/2000/01/rdf-schema#</a:t>
            </a:r>
            <a:endParaRPr lang="en-US"/>
          </a:p>
          <a:p>
            <a:pPr marL="0" indent="0">
              <a:buNone/>
            </a:pPr>
            <a:endParaRPr lang="en-US"/>
          </a:p>
          <a:p>
            <a:pPr marL="0" indent="0">
              <a:buNone/>
            </a:pPr>
            <a:r>
              <a:rPr lang="en-US"/>
              <a:t>SELECT ?subject ?label</a:t>
            </a:r>
            <a:br>
              <a:rPr lang="en-US"/>
            </a:br>
            <a:r>
              <a:rPr lang="en-US"/>
              <a:t>WHERE </a:t>
            </a:r>
            <a:br>
              <a:rPr lang="en-US"/>
            </a:br>
            <a:r>
              <a:rPr lang="en-US"/>
              <a:t>  {</a:t>
            </a:r>
            <a:br>
              <a:rPr lang="en-US"/>
            </a:br>
            <a:r>
              <a:rPr lang="en-US"/>
              <a:t>     ?subject rdfs:label ?label .</a:t>
            </a:r>
            <a:br>
              <a:rPr lang="en-US"/>
            </a:br>
            <a:r>
              <a:rPr lang="en-US"/>
              <a:t>   }</a:t>
            </a:r>
          </a:p>
          <a:p>
            <a:pPr marL="0" indent="0">
              <a:buNone/>
            </a:pPr>
            <a:endParaRPr lang="en-US"/>
          </a:p>
          <a:p>
            <a:pPr marL="0" indent="0" algn="ctr">
              <a:buNone/>
            </a:pPr>
            <a:r>
              <a:rPr lang="en-US" b="1">
                <a:solidFill>
                  <a:srgbClr val="FF0000"/>
                </a:solidFill>
              </a:rPr>
              <a:t>Returns list of subjects and their labels</a:t>
            </a:r>
          </a:p>
        </p:txBody>
      </p:sp>
      <p:sp>
        <p:nvSpPr>
          <p:cNvPr id="4" name="TextBox 3">
            <a:extLst>
              <a:ext uri="{FF2B5EF4-FFF2-40B4-BE49-F238E27FC236}">
                <a16:creationId xmlns:a16="http://schemas.microsoft.com/office/drawing/2014/main" id="{44651CBB-D816-9F3C-A0F3-A7114D1D6389}"/>
              </a:ext>
            </a:extLst>
          </p:cNvPr>
          <p:cNvSpPr txBox="1"/>
          <p:nvPr/>
        </p:nvSpPr>
        <p:spPr>
          <a:xfrm>
            <a:off x="5634431" y="2782481"/>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sp>
        <p:nvSpPr>
          <p:cNvPr id="5" name="TextBox 4">
            <a:extLst>
              <a:ext uri="{FF2B5EF4-FFF2-40B4-BE49-F238E27FC236}">
                <a16:creationId xmlns:a16="http://schemas.microsoft.com/office/drawing/2014/main" id="{F131E28A-DC10-B597-BEE6-8EB506DDA263}"/>
              </a:ext>
            </a:extLst>
          </p:cNvPr>
          <p:cNvSpPr txBox="1"/>
          <p:nvPr/>
        </p:nvSpPr>
        <p:spPr>
          <a:xfrm>
            <a:off x="5710414" y="3382197"/>
            <a:ext cx="313816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then return any data... </a:t>
            </a:r>
          </a:p>
        </p:txBody>
      </p:sp>
      <p:sp>
        <p:nvSpPr>
          <p:cNvPr id="6" name="TextBox 5">
            <a:extLst>
              <a:ext uri="{FF2B5EF4-FFF2-40B4-BE49-F238E27FC236}">
                <a16:creationId xmlns:a16="http://schemas.microsoft.com/office/drawing/2014/main" id="{959D752D-68CF-5D25-8B86-507C9D98C263}"/>
              </a:ext>
            </a:extLst>
          </p:cNvPr>
          <p:cNvSpPr txBox="1"/>
          <p:nvPr/>
        </p:nvSpPr>
        <p:spPr>
          <a:xfrm>
            <a:off x="5114769" y="3958398"/>
            <a:ext cx="409919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...that satisfies the condition...</a:t>
            </a:r>
          </a:p>
        </p:txBody>
      </p:sp>
      <p:sp>
        <p:nvSpPr>
          <p:cNvPr id="7" name="TextBox 6">
            <a:extLst>
              <a:ext uri="{FF2B5EF4-FFF2-40B4-BE49-F238E27FC236}">
                <a16:creationId xmlns:a16="http://schemas.microsoft.com/office/drawing/2014/main" id="{C48CFDC7-6BEC-89B9-92B2-615631539928}"/>
              </a:ext>
            </a:extLst>
          </p:cNvPr>
          <p:cNvSpPr txBox="1"/>
          <p:nvPr/>
        </p:nvSpPr>
        <p:spPr>
          <a:xfrm>
            <a:off x="5927780" y="4466427"/>
            <a:ext cx="2473178"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...bears rdfs:label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to something.</a:t>
            </a:r>
          </a:p>
        </p:txBody>
      </p:sp>
      <p:cxnSp>
        <p:nvCxnSpPr>
          <p:cNvPr id="8" name="Straight Arrow Connector 7">
            <a:extLst>
              <a:ext uri="{FF2B5EF4-FFF2-40B4-BE49-F238E27FC236}">
                <a16:creationId xmlns:a16="http://schemas.microsoft.com/office/drawing/2014/main" id="{CDAA844F-726B-33DF-3E8B-E041F44AC4D9}"/>
              </a:ext>
            </a:extLst>
          </p:cNvPr>
          <p:cNvCxnSpPr>
            <a:cxnSpLocks/>
            <a:stCxn id="4" idx="1"/>
          </p:cNvCxnSpPr>
          <p:nvPr/>
        </p:nvCxnSpPr>
        <p:spPr>
          <a:xfrm flipH="1" flipV="1">
            <a:off x="2218765" y="3013313"/>
            <a:ext cx="3415666"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0E6CDB-AC93-0674-2DC3-1EA700244BC5}"/>
              </a:ext>
            </a:extLst>
          </p:cNvPr>
          <p:cNvCxnSpPr>
            <a:cxnSpLocks/>
          </p:cNvCxnSpPr>
          <p:nvPr/>
        </p:nvCxnSpPr>
        <p:spPr>
          <a:xfrm flipH="1">
            <a:off x="2326341" y="4166828"/>
            <a:ext cx="278842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9690F1C-1D30-254B-D91E-88ED4408A51B}"/>
              </a:ext>
            </a:extLst>
          </p:cNvPr>
          <p:cNvCxnSpPr>
            <a:cxnSpLocks/>
          </p:cNvCxnSpPr>
          <p:nvPr/>
        </p:nvCxnSpPr>
        <p:spPr>
          <a:xfrm flipH="1">
            <a:off x="4908176" y="4765434"/>
            <a:ext cx="101960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1F54AB-DFB4-59B4-80D2-CDC03AAA9B04}"/>
              </a:ext>
            </a:extLst>
          </p:cNvPr>
          <p:cNvCxnSpPr>
            <a:cxnSpLocks/>
          </p:cNvCxnSpPr>
          <p:nvPr/>
        </p:nvCxnSpPr>
        <p:spPr>
          <a:xfrm flipH="1">
            <a:off x="4363656" y="3613030"/>
            <a:ext cx="134675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8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SELECT and WHERE</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endParaRPr lang="en-US"/>
          </a:p>
        </p:txBody>
      </p:sp>
      <p:pic>
        <p:nvPicPr>
          <p:cNvPr id="5" name="Picture 4" descr="A diagram of a house&#10;&#10;Description automatically generated with low confidence">
            <a:extLst>
              <a:ext uri="{FF2B5EF4-FFF2-40B4-BE49-F238E27FC236}">
                <a16:creationId xmlns:a16="http://schemas.microsoft.com/office/drawing/2014/main" id="{511BF5FD-9306-9B07-D09E-5A8642D2B8CF}"/>
              </a:ext>
            </a:extLst>
          </p:cNvPr>
          <p:cNvPicPr>
            <a:picLocks noChangeAspect="1"/>
          </p:cNvPicPr>
          <p:nvPr/>
        </p:nvPicPr>
        <p:blipFill>
          <a:blip r:embed="rId2"/>
          <a:stretch>
            <a:fillRect/>
          </a:stretch>
        </p:blipFill>
        <p:spPr>
          <a:xfrm>
            <a:off x="838199" y="1375405"/>
            <a:ext cx="10515600" cy="5346506"/>
          </a:xfrm>
          <a:prstGeom prst="rect">
            <a:avLst/>
          </a:prstGeom>
        </p:spPr>
      </p:pic>
    </p:spTree>
    <p:extLst>
      <p:ext uri="{BB962C8B-B14F-4D97-AF65-F5344CB8AC3E}">
        <p14:creationId xmlns:p14="http://schemas.microsoft.com/office/powerpoint/2010/main" val="2630309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61F-47F2-E585-5E9F-671A6FCBFA1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3C5835E8-70A0-A19B-8BF1-D023B3571976}"/>
              </a:ext>
            </a:extLst>
          </p:cNvPr>
          <p:cNvSpPr>
            <a:spLocks noGrp="1"/>
          </p:cNvSpPr>
          <p:nvPr>
            <p:ph idx="1"/>
          </p:nvPr>
        </p:nvSpPr>
        <p:spPr/>
        <p:txBody>
          <a:bodyPr/>
          <a:lstStyle/>
          <a:p>
            <a:r>
              <a:rPr lang="en-US"/>
              <a:t>SPARQL</a:t>
            </a:r>
            <a:r>
              <a:rPr lang="en-US">
                <a:solidFill>
                  <a:srgbClr val="FF0000"/>
                </a:solidFill>
              </a:rPr>
              <a:t> </a:t>
            </a:r>
          </a:p>
          <a:p>
            <a:endParaRPr lang="en-US">
              <a:solidFill>
                <a:srgbClr val="FF0000"/>
              </a:solidFill>
            </a:endParaRPr>
          </a:p>
          <a:p>
            <a:r>
              <a:rPr lang="en-US"/>
              <a:t>MITRE D3FEND</a:t>
            </a:r>
          </a:p>
          <a:p>
            <a:endParaRPr lang="en-US"/>
          </a:p>
          <a:p>
            <a:r>
              <a:rPr lang="en-US"/>
              <a:t>Semantic Web Vulnerabilities</a:t>
            </a:r>
          </a:p>
          <a:p>
            <a:endParaRPr lang="en-US"/>
          </a:p>
          <a:p>
            <a:r>
              <a:rPr lang="en-US"/>
              <a:t>Formal Verification Meets Ontology Enginering</a:t>
            </a:r>
          </a:p>
          <a:p>
            <a:endParaRPr lang="en-US"/>
          </a:p>
          <a:p>
            <a:endParaRPr lang="en-US"/>
          </a:p>
          <a:p>
            <a:endParaRPr lang="en-US"/>
          </a:p>
          <a:p>
            <a:endParaRPr lang="en-US"/>
          </a:p>
        </p:txBody>
      </p:sp>
    </p:spTree>
    <p:extLst>
      <p:ext uri="{BB962C8B-B14F-4D97-AF65-F5344CB8AC3E}">
        <p14:creationId xmlns:p14="http://schemas.microsoft.com/office/powerpoint/2010/main" val="3165387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a:xfrm>
            <a:off x="6878171" y="986965"/>
            <a:ext cx="4894729" cy="1325563"/>
          </a:xfrm>
        </p:spPr>
        <p:txBody>
          <a:bodyPr/>
          <a:lstStyle/>
          <a:p>
            <a:pPr algn="ctr"/>
            <a:r>
              <a:rPr lang="en-US" sz="2800"/>
              <a:t>Endpoint</a:t>
            </a:r>
            <a:br>
              <a:rPr lang="en-US" sz="2800"/>
            </a:br>
            <a:r>
              <a:rPr lang="en-US" sz="2800"/>
              <a:t> </a:t>
            </a:r>
            <a:r>
              <a:rPr lang="en-US" sz="2800">
                <a:hlinkClick r:id="rId2"/>
              </a:rPr>
              <a:t>https://makg.org/sparql</a:t>
            </a:r>
            <a:r>
              <a:rPr lang="en-US" sz="2800"/>
              <a:t> </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875DCEFD-1B3D-1B3B-72BD-8823F0AC825D}"/>
              </a:ext>
            </a:extLst>
          </p:cNvPr>
          <p:cNvPicPr>
            <a:picLocks noChangeAspect="1"/>
          </p:cNvPicPr>
          <p:nvPr/>
        </p:nvPicPr>
        <p:blipFill rotWithShape="1">
          <a:blip r:embed="rId3"/>
          <a:srcRect r="3076" b="13095"/>
          <a:stretch/>
        </p:blipFill>
        <p:spPr>
          <a:xfrm>
            <a:off x="0" y="27789"/>
            <a:ext cx="6436659" cy="3243917"/>
          </a:xfrm>
          <a:prstGeom prst="rect">
            <a:avLst/>
          </a:prstGeom>
          <a:ln>
            <a:solidFill>
              <a:schemeClr val="tx1"/>
            </a:solidFill>
          </a:ln>
        </p:spPr>
      </p:pic>
    </p:spTree>
    <p:extLst>
      <p:ext uri="{BB962C8B-B14F-4D97-AF65-F5344CB8AC3E}">
        <p14:creationId xmlns:p14="http://schemas.microsoft.com/office/powerpoint/2010/main" val="4159301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a:xfrm>
            <a:off x="6878171" y="986965"/>
            <a:ext cx="4894729" cy="1325563"/>
          </a:xfrm>
        </p:spPr>
        <p:txBody>
          <a:bodyPr/>
          <a:lstStyle/>
          <a:p>
            <a:pPr algn="ctr"/>
            <a:r>
              <a:rPr lang="en-US" sz="2800"/>
              <a:t>Endpoint</a:t>
            </a:r>
            <a:br>
              <a:rPr lang="en-US" sz="2800"/>
            </a:br>
            <a:r>
              <a:rPr lang="en-US" sz="2800"/>
              <a:t> </a:t>
            </a:r>
            <a:r>
              <a:rPr lang="en-US" sz="2800">
                <a:hlinkClick r:id="rId2"/>
              </a:rPr>
              <a:t>https://makg.org/sparql</a:t>
            </a:r>
            <a:r>
              <a:rPr lang="en-US" sz="2800"/>
              <a:t> </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875DCEFD-1B3D-1B3B-72BD-8823F0AC825D}"/>
              </a:ext>
            </a:extLst>
          </p:cNvPr>
          <p:cNvPicPr>
            <a:picLocks noChangeAspect="1"/>
          </p:cNvPicPr>
          <p:nvPr/>
        </p:nvPicPr>
        <p:blipFill rotWithShape="1">
          <a:blip r:embed="rId3"/>
          <a:srcRect r="3076" b="13095"/>
          <a:stretch/>
        </p:blipFill>
        <p:spPr>
          <a:xfrm>
            <a:off x="0" y="27789"/>
            <a:ext cx="6436659" cy="3243917"/>
          </a:xfrm>
          <a:prstGeom prst="rect">
            <a:avLst/>
          </a:prstGeom>
          <a:ln>
            <a:solidFill>
              <a:schemeClr val="tx1"/>
            </a:solidFill>
          </a:ln>
        </p:spPr>
      </p:pic>
      <p:pic>
        <p:nvPicPr>
          <p:cNvPr id="8" name="Picture 7" descr="Table&#10;&#10;Description automatically generated">
            <a:extLst>
              <a:ext uri="{FF2B5EF4-FFF2-40B4-BE49-F238E27FC236}">
                <a16:creationId xmlns:a16="http://schemas.microsoft.com/office/drawing/2014/main" id="{947102DC-03F7-79BE-DAFF-55701505E384}"/>
              </a:ext>
            </a:extLst>
          </p:cNvPr>
          <p:cNvPicPr>
            <a:picLocks noChangeAspect="1"/>
          </p:cNvPicPr>
          <p:nvPr/>
        </p:nvPicPr>
        <p:blipFill>
          <a:blip r:embed="rId4"/>
          <a:stretch>
            <a:fillRect/>
          </a:stretch>
        </p:blipFill>
        <p:spPr>
          <a:xfrm>
            <a:off x="4419600" y="3428999"/>
            <a:ext cx="7772400" cy="3401212"/>
          </a:xfrm>
          <a:prstGeom prst="rect">
            <a:avLst/>
          </a:prstGeom>
          <a:ln>
            <a:solidFill>
              <a:schemeClr val="tx1"/>
            </a:solidFill>
          </a:ln>
        </p:spPr>
      </p:pic>
      <p:sp>
        <p:nvSpPr>
          <p:cNvPr id="10" name="Right Arrow 9">
            <a:extLst>
              <a:ext uri="{FF2B5EF4-FFF2-40B4-BE49-F238E27FC236}">
                <a16:creationId xmlns:a16="http://schemas.microsoft.com/office/drawing/2014/main" id="{79F73348-70A5-22BE-4535-0ADFA1CBF4C7}"/>
              </a:ext>
            </a:extLst>
          </p:cNvPr>
          <p:cNvSpPr/>
          <p:nvPr/>
        </p:nvSpPr>
        <p:spPr>
          <a:xfrm rot="2321937">
            <a:off x="3568863" y="3148398"/>
            <a:ext cx="2232181" cy="1368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30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OPTIONAL</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Because the basic unit of RDF is a triple, SPARQL queries by default return only triples that satisfy conditions in the WHERE clause</a:t>
            </a:r>
          </a:p>
          <a:p>
            <a:endParaRPr lang="en-US"/>
          </a:p>
          <a:p>
            <a:r>
              <a:rPr lang="en-US"/>
              <a:t>That is, partial matches are not returned by default</a:t>
            </a:r>
          </a:p>
          <a:p>
            <a:endParaRPr lang="en-US"/>
          </a:p>
          <a:p>
            <a:r>
              <a:rPr lang="en-US"/>
              <a:t>Consider, you might want to return the birth and death dates of everyone in a database...</a:t>
            </a:r>
          </a:p>
          <a:p>
            <a:pPr marL="0" indent="0">
              <a:buNone/>
            </a:pPr>
            <a:endParaRPr lang="en-US"/>
          </a:p>
        </p:txBody>
      </p:sp>
    </p:spTree>
    <p:extLst>
      <p:ext uri="{BB962C8B-B14F-4D97-AF65-F5344CB8AC3E}">
        <p14:creationId xmlns:p14="http://schemas.microsoft.com/office/powerpoint/2010/main" val="2481261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OPTIONAL</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r>
              <a:rPr lang="en-US"/>
              <a:t>SELECT ?subject ?birthday ?deathday </a:t>
            </a:r>
            <a:br>
              <a:rPr lang="en-US"/>
            </a:br>
            <a:r>
              <a:rPr lang="en-US"/>
              <a:t>WHERE </a:t>
            </a:r>
            <a:br>
              <a:rPr lang="en-US"/>
            </a:br>
            <a:r>
              <a:rPr lang="en-US"/>
              <a:t>  {</a:t>
            </a:r>
            <a:br>
              <a:rPr lang="en-US"/>
            </a:br>
            <a:r>
              <a:rPr lang="en-US"/>
              <a:t>     ?subject ex:has_birthday ?birthday ;</a:t>
            </a:r>
            <a:br>
              <a:rPr lang="en-US"/>
            </a:br>
            <a:r>
              <a:rPr lang="en-US"/>
              <a:t>                  ex:has_deathday ?deathday .</a:t>
            </a:r>
            <a:br>
              <a:rPr lang="en-US"/>
            </a:br>
            <a:r>
              <a:rPr lang="en-US"/>
              <a:t>   }</a:t>
            </a:r>
          </a:p>
          <a:p>
            <a:pPr marL="0" indent="0">
              <a:buNone/>
            </a:pPr>
            <a:endParaRPr lang="en-US"/>
          </a:p>
          <a:p>
            <a:pPr marL="0" indent="0">
              <a:buNone/>
            </a:pPr>
            <a:endParaRPr lang="en-US"/>
          </a:p>
        </p:txBody>
      </p:sp>
    </p:spTree>
    <p:extLst>
      <p:ext uri="{BB962C8B-B14F-4D97-AF65-F5344CB8AC3E}">
        <p14:creationId xmlns:p14="http://schemas.microsoft.com/office/powerpoint/2010/main" val="3071873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OPTIONAL</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r>
              <a:rPr lang="en-US"/>
              <a:t>SELECT ?subject ?birthday ?deathday </a:t>
            </a:r>
            <a:br>
              <a:rPr lang="en-US"/>
            </a:br>
            <a:r>
              <a:rPr lang="en-US"/>
              <a:t>WHERE </a:t>
            </a:r>
            <a:br>
              <a:rPr lang="en-US"/>
            </a:br>
            <a:r>
              <a:rPr lang="en-US"/>
              <a:t>  {</a:t>
            </a:r>
            <a:br>
              <a:rPr lang="en-US"/>
            </a:br>
            <a:r>
              <a:rPr lang="en-US"/>
              <a:t>     ?subject ex:has_birthday ?birthday ;</a:t>
            </a:r>
            <a:br>
              <a:rPr lang="en-US"/>
            </a:br>
            <a:r>
              <a:rPr lang="en-US"/>
              <a:t>                  ex:has_deathday ?deathday .</a:t>
            </a:r>
            <a:br>
              <a:rPr lang="en-US"/>
            </a:br>
            <a:r>
              <a:rPr lang="en-US"/>
              <a:t>   }</a:t>
            </a:r>
          </a:p>
          <a:p>
            <a:pPr marL="0" indent="0">
              <a:buNone/>
            </a:pPr>
            <a:endParaRPr lang="en-US"/>
          </a:p>
          <a:p>
            <a:pPr marL="0" indent="0" algn="ctr">
              <a:buNone/>
            </a:pPr>
            <a:r>
              <a:rPr lang="en-US" b="1">
                <a:solidFill>
                  <a:srgbClr val="FF0000"/>
                </a:solidFill>
              </a:rPr>
              <a:t>Suppose the database is of my family, and includes my grandmother’s birthday and deathday</a:t>
            </a:r>
          </a:p>
          <a:p>
            <a:pPr marL="0" indent="0">
              <a:buNone/>
            </a:pPr>
            <a:endParaRPr lang="en-US"/>
          </a:p>
        </p:txBody>
      </p:sp>
    </p:spTree>
    <p:extLst>
      <p:ext uri="{BB962C8B-B14F-4D97-AF65-F5344CB8AC3E}">
        <p14:creationId xmlns:p14="http://schemas.microsoft.com/office/powerpoint/2010/main" val="2448655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OPTIONAL</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r>
              <a:rPr lang="en-US"/>
              <a:t>SELECT ?subject ?birthday ?deathday </a:t>
            </a:r>
            <a:br>
              <a:rPr lang="en-US"/>
            </a:br>
            <a:r>
              <a:rPr lang="en-US"/>
              <a:t>WHERE </a:t>
            </a:r>
            <a:br>
              <a:rPr lang="en-US"/>
            </a:br>
            <a:r>
              <a:rPr lang="en-US"/>
              <a:t>  {</a:t>
            </a:r>
            <a:br>
              <a:rPr lang="en-US"/>
            </a:br>
            <a:r>
              <a:rPr lang="en-US"/>
              <a:t>     ?subject ex:has_birthday ?birthday ;</a:t>
            </a:r>
            <a:br>
              <a:rPr lang="en-US"/>
            </a:br>
            <a:r>
              <a:rPr lang="en-US"/>
              <a:t>                  ex:has_deathday ?deathday .</a:t>
            </a:r>
            <a:br>
              <a:rPr lang="en-US"/>
            </a:br>
            <a:r>
              <a:rPr lang="en-US"/>
              <a:t>   }</a:t>
            </a:r>
          </a:p>
          <a:p>
            <a:pPr marL="0" indent="0">
              <a:buNone/>
            </a:pPr>
            <a:endParaRPr lang="en-US"/>
          </a:p>
          <a:p>
            <a:pPr marL="0" indent="0" algn="ctr">
              <a:buNone/>
            </a:pPr>
            <a:r>
              <a:rPr lang="en-US" b="1">
                <a:solidFill>
                  <a:srgbClr val="FF0000"/>
                </a:solidFill>
              </a:rPr>
              <a:t>This query will return that information for my grandmother, but it will only return information for individuals who have </a:t>
            </a:r>
            <a:r>
              <a:rPr lang="en-US" b="1" i="1">
                <a:solidFill>
                  <a:srgbClr val="FF0000"/>
                </a:solidFill>
              </a:rPr>
              <a:t>both </a:t>
            </a:r>
            <a:r>
              <a:rPr lang="en-US" b="1">
                <a:solidFill>
                  <a:srgbClr val="FF0000"/>
                </a:solidFill>
              </a:rPr>
              <a:t>a</a:t>
            </a:r>
            <a:r>
              <a:rPr lang="en-US" b="1" i="1">
                <a:solidFill>
                  <a:srgbClr val="FF0000"/>
                </a:solidFill>
              </a:rPr>
              <a:t> </a:t>
            </a:r>
            <a:r>
              <a:rPr lang="en-US" b="1">
                <a:solidFill>
                  <a:srgbClr val="FF0000"/>
                </a:solidFill>
              </a:rPr>
              <a:t>birthday and a deathday</a:t>
            </a:r>
          </a:p>
          <a:p>
            <a:pPr marL="0" indent="0">
              <a:buNone/>
            </a:pPr>
            <a:endParaRPr lang="en-US"/>
          </a:p>
        </p:txBody>
      </p:sp>
    </p:spTree>
    <p:extLst>
      <p:ext uri="{BB962C8B-B14F-4D97-AF65-F5344CB8AC3E}">
        <p14:creationId xmlns:p14="http://schemas.microsoft.com/office/powerpoint/2010/main" val="713058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OPTIONAL</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r>
              <a:rPr lang="en-US"/>
              <a:t>SELECT ?subject ?birthday ?deathday </a:t>
            </a:r>
            <a:br>
              <a:rPr lang="en-US"/>
            </a:br>
            <a:r>
              <a:rPr lang="en-US"/>
              <a:t>WHERE </a:t>
            </a:r>
            <a:br>
              <a:rPr lang="en-US"/>
            </a:br>
            <a:r>
              <a:rPr lang="en-US"/>
              <a:t>  {</a:t>
            </a:r>
            <a:br>
              <a:rPr lang="en-US"/>
            </a:br>
            <a:r>
              <a:rPr lang="en-US"/>
              <a:t>     ?subject ex:has_birthday ?birthday ;</a:t>
            </a:r>
            <a:br>
              <a:rPr lang="en-US"/>
            </a:br>
            <a:r>
              <a:rPr lang="en-US"/>
              <a:t>                  ex:has_deathday ?deathday .</a:t>
            </a:r>
            <a:br>
              <a:rPr lang="en-US"/>
            </a:br>
            <a:r>
              <a:rPr lang="en-US"/>
              <a:t>   }</a:t>
            </a:r>
          </a:p>
          <a:p>
            <a:pPr marL="0" indent="0">
              <a:buNone/>
            </a:pPr>
            <a:endParaRPr lang="en-US"/>
          </a:p>
          <a:p>
            <a:pPr marL="0" indent="0" algn="ctr">
              <a:buNone/>
            </a:pPr>
            <a:r>
              <a:rPr lang="en-US" b="1">
                <a:solidFill>
                  <a:srgbClr val="FF0000"/>
                </a:solidFill>
              </a:rPr>
              <a:t>It is plausible, however, that one might want to return individuals and their birthdays, even if they are still alive...</a:t>
            </a:r>
          </a:p>
          <a:p>
            <a:pPr marL="0" indent="0">
              <a:buNone/>
            </a:pPr>
            <a:endParaRPr lang="en-US"/>
          </a:p>
        </p:txBody>
      </p:sp>
    </p:spTree>
    <p:extLst>
      <p:ext uri="{BB962C8B-B14F-4D97-AF65-F5344CB8AC3E}">
        <p14:creationId xmlns:p14="http://schemas.microsoft.com/office/powerpoint/2010/main" val="1659507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OPTIONAL</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pPr marL="0" indent="0">
              <a:buNone/>
            </a:pPr>
            <a:endParaRPr lang="en-US"/>
          </a:p>
          <a:p>
            <a:pPr marL="0" indent="0">
              <a:buNone/>
            </a:pPr>
            <a:r>
              <a:rPr lang="en-US"/>
              <a:t>SELECT ?subject ?birthday ?deathday </a:t>
            </a:r>
            <a:br>
              <a:rPr lang="en-US"/>
            </a:br>
            <a:r>
              <a:rPr lang="en-US"/>
              <a:t>WHERE </a:t>
            </a:r>
            <a:br>
              <a:rPr lang="en-US"/>
            </a:br>
            <a:r>
              <a:rPr lang="en-US"/>
              <a:t>  {</a:t>
            </a:r>
            <a:br>
              <a:rPr lang="en-US"/>
            </a:br>
            <a:r>
              <a:rPr lang="en-US"/>
              <a:t>     ?subject ex:has_birthday ?birthday .</a:t>
            </a:r>
            <a:br>
              <a:rPr lang="en-US"/>
            </a:br>
            <a:r>
              <a:rPr lang="en-US"/>
              <a:t>     OPTIONAL </a:t>
            </a:r>
            <a:br>
              <a:rPr lang="en-US"/>
            </a:br>
            <a:r>
              <a:rPr lang="en-US"/>
              <a:t>         {</a:t>
            </a:r>
            <a:br>
              <a:rPr lang="en-US"/>
            </a:br>
            <a:r>
              <a:rPr lang="en-US"/>
              <a:t>            ?subject ex:has_deathday ?deathday .</a:t>
            </a:r>
            <a:br>
              <a:rPr lang="en-US"/>
            </a:br>
            <a:r>
              <a:rPr lang="en-US"/>
              <a:t>          }</a:t>
            </a:r>
            <a:br>
              <a:rPr lang="en-US"/>
            </a:br>
            <a:r>
              <a:rPr lang="en-US"/>
              <a:t>   }</a:t>
            </a:r>
          </a:p>
          <a:p>
            <a:pPr marL="0" indent="0" algn="ctr">
              <a:buNone/>
            </a:pPr>
            <a:r>
              <a:rPr lang="en-US" b="1">
                <a:solidFill>
                  <a:srgbClr val="FF0000"/>
                </a:solidFill>
              </a:rPr>
              <a:t>OPTIONAL operates like a conditional; return everyone with a birthday and </a:t>
            </a:r>
            <a:r>
              <a:rPr lang="en-US" b="1" i="1">
                <a:solidFill>
                  <a:srgbClr val="FF0000"/>
                </a:solidFill>
              </a:rPr>
              <a:t>if they have a deathday</a:t>
            </a:r>
            <a:r>
              <a:rPr lang="en-US" b="1">
                <a:solidFill>
                  <a:srgbClr val="FF0000"/>
                </a:solidFill>
              </a:rPr>
              <a:t>, return that too</a:t>
            </a:r>
          </a:p>
          <a:p>
            <a:pPr marL="0" indent="0">
              <a:buNone/>
            </a:pPr>
            <a:endParaRPr lang="en-US"/>
          </a:p>
          <a:p>
            <a:pPr marL="0" indent="0">
              <a:buNone/>
            </a:pPr>
            <a:endParaRPr lang="en-US"/>
          </a:p>
        </p:txBody>
      </p:sp>
    </p:spTree>
    <p:extLst>
      <p:ext uri="{BB962C8B-B14F-4D97-AF65-F5344CB8AC3E}">
        <p14:creationId xmlns:p14="http://schemas.microsoft.com/office/powerpoint/2010/main" val="2223317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FILTER</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The FILTER keyword restricts the conditions in the WHERE clause using boolean and other functions </a:t>
            </a:r>
          </a:p>
          <a:p>
            <a:endParaRPr lang="en-US"/>
          </a:p>
          <a:p>
            <a:pPr marL="0" indent="0">
              <a:buNone/>
            </a:pPr>
            <a:r>
              <a:rPr lang="en-US" sz="2400">
                <a:solidFill>
                  <a:prstClr val="black"/>
                </a:solidFill>
              </a:rPr>
              <a:t>PREFIX ex: &lt;https://example.com/&gt; </a:t>
            </a:r>
            <a:br>
              <a:rPr lang="en-US" sz="2400">
                <a:solidFill>
                  <a:prstClr val="black"/>
                </a:solidFill>
              </a:rPr>
            </a:br>
            <a:r>
              <a:rPr lang="en-US" sz="2400">
                <a:solidFill>
                  <a:prstClr val="black"/>
                </a:solidFill>
              </a:rPr>
              <a:t>SELECT ?person ?name </a:t>
            </a:r>
            <a:br>
              <a:rPr lang="en-US" sz="2400">
                <a:solidFill>
                  <a:prstClr val="black"/>
                </a:solidFill>
              </a:rPr>
            </a:br>
            <a:r>
              <a:rPr lang="en-US" sz="2400">
                <a:solidFill>
                  <a:prstClr val="black"/>
                </a:solidFill>
              </a:rPr>
              <a:t>WHERE </a:t>
            </a:r>
            <a:br>
              <a:rPr lang="en-US" sz="2400">
                <a:solidFill>
                  <a:prstClr val="black"/>
                </a:solidFill>
              </a:rPr>
            </a:br>
            <a:r>
              <a:rPr lang="en-US" sz="2400">
                <a:solidFill>
                  <a:prstClr val="black"/>
                </a:solidFill>
              </a:rPr>
              <a:t>   { </a:t>
            </a:r>
            <a:br>
              <a:rPr lang="en-US" sz="2400">
                <a:solidFill>
                  <a:prstClr val="black"/>
                </a:solidFill>
              </a:rPr>
            </a:br>
            <a:r>
              <a:rPr lang="en-US" sz="2400">
                <a:solidFill>
                  <a:prstClr val="black"/>
                </a:solidFill>
              </a:rPr>
              <a:t>       ?person rdf:type ex:Person ; </a:t>
            </a:r>
            <a:br>
              <a:rPr lang="en-US" sz="2400">
                <a:solidFill>
                  <a:prstClr val="black"/>
                </a:solidFill>
              </a:rPr>
            </a:br>
            <a:r>
              <a:rPr lang="en-US" sz="2400">
                <a:solidFill>
                  <a:prstClr val="black"/>
                </a:solidFill>
              </a:rPr>
              <a:t>                     ex:name ?name ; </a:t>
            </a:r>
            <a:br>
              <a:rPr lang="en-US" sz="2400">
                <a:solidFill>
                  <a:prstClr val="black"/>
                </a:solidFill>
              </a:rPr>
            </a:br>
            <a:r>
              <a:rPr lang="en-US" sz="2400">
                <a:solidFill>
                  <a:prstClr val="black"/>
                </a:solidFill>
              </a:rPr>
              <a:t>                      ex:age ?age . </a:t>
            </a:r>
            <a:br>
              <a:rPr lang="en-US" sz="2400">
                <a:solidFill>
                  <a:prstClr val="black"/>
                </a:solidFill>
              </a:rPr>
            </a:br>
            <a:r>
              <a:rPr lang="en-US" sz="2400">
                <a:solidFill>
                  <a:prstClr val="black"/>
                </a:solidFill>
              </a:rPr>
              <a:t>    FILTER (xsd:integer(?age) &gt;= 18) </a:t>
            </a:r>
          </a:p>
          <a:p>
            <a:pPr marL="0" indent="0">
              <a:buNone/>
            </a:pPr>
            <a:r>
              <a:rPr lang="en-US" sz="2400">
                <a:solidFill>
                  <a:prstClr val="black"/>
                </a:solidFill>
              </a:rPr>
              <a:t>   }</a:t>
            </a:r>
            <a:endParaRPr lang="en-US" sz="2400"/>
          </a:p>
        </p:txBody>
      </p:sp>
    </p:spTree>
    <p:extLst>
      <p:ext uri="{BB962C8B-B14F-4D97-AF65-F5344CB8AC3E}">
        <p14:creationId xmlns:p14="http://schemas.microsoft.com/office/powerpoint/2010/main" val="3960264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FILTER</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The FILTER keyword restricts the conditions in the WHERE clause using boolean and other functions </a:t>
            </a:r>
          </a:p>
          <a:p>
            <a:endParaRPr lang="en-US"/>
          </a:p>
          <a:p>
            <a:pPr marL="0" indent="0">
              <a:buNone/>
            </a:pPr>
            <a:r>
              <a:rPr lang="en-US" sz="2400">
                <a:solidFill>
                  <a:prstClr val="black"/>
                </a:solidFill>
              </a:rPr>
              <a:t>PREFIX ex: &lt;https://example.com/&gt; </a:t>
            </a:r>
            <a:br>
              <a:rPr lang="en-US" sz="2400">
                <a:solidFill>
                  <a:prstClr val="black"/>
                </a:solidFill>
              </a:rPr>
            </a:br>
            <a:r>
              <a:rPr lang="en-US" sz="2400">
                <a:solidFill>
                  <a:prstClr val="black"/>
                </a:solidFill>
              </a:rPr>
              <a:t>SELECT ?person ?name </a:t>
            </a:r>
            <a:br>
              <a:rPr lang="en-US" sz="2400">
                <a:solidFill>
                  <a:prstClr val="black"/>
                </a:solidFill>
              </a:rPr>
            </a:br>
            <a:r>
              <a:rPr lang="en-US" sz="2400">
                <a:solidFill>
                  <a:prstClr val="black"/>
                </a:solidFill>
              </a:rPr>
              <a:t>WHERE </a:t>
            </a:r>
            <a:br>
              <a:rPr lang="en-US" sz="2400">
                <a:solidFill>
                  <a:prstClr val="black"/>
                </a:solidFill>
              </a:rPr>
            </a:br>
            <a:r>
              <a:rPr lang="en-US" sz="2400">
                <a:solidFill>
                  <a:prstClr val="black"/>
                </a:solidFill>
              </a:rPr>
              <a:t>   { </a:t>
            </a:r>
            <a:br>
              <a:rPr lang="en-US" sz="2400">
                <a:solidFill>
                  <a:prstClr val="black"/>
                </a:solidFill>
              </a:rPr>
            </a:br>
            <a:r>
              <a:rPr lang="en-US" sz="2400">
                <a:solidFill>
                  <a:prstClr val="black"/>
                </a:solidFill>
              </a:rPr>
              <a:t>       ?person rdf:type ex:Person ; </a:t>
            </a:r>
            <a:br>
              <a:rPr lang="en-US" sz="2400">
                <a:solidFill>
                  <a:prstClr val="black"/>
                </a:solidFill>
              </a:rPr>
            </a:br>
            <a:r>
              <a:rPr lang="en-US" sz="2400">
                <a:solidFill>
                  <a:prstClr val="black"/>
                </a:solidFill>
              </a:rPr>
              <a:t>                     ex:name ?name ; </a:t>
            </a:r>
            <a:br>
              <a:rPr lang="en-US" sz="2400">
                <a:solidFill>
                  <a:prstClr val="black"/>
                </a:solidFill>
              </a:rPr>
            </a:br>
            <a:r>
              <a:rPr lang="en-US" sz="2400">
                <a:solidFill>
                  <a:prstClr val="black"/>
                </a:solidFill>
              </a:rPr>
              <a:t>                      ex:age ?age . </a:t>
            </a:r>
            <a:br>
              <a:rPr lang="en-US" sz="2400">
                <a:solidFill>
                  <a:prstClr val="black"/>
                </a:solidFill>
              </a:rPr>
            </a:br>
            <a:r>
              <a:rPr lang="en-US" sz="2400">
                <a:solidFill>
                  <a:prstClr val="black"/>
                </a:solidFill>
              </a:rPr>
              <a:t>    FILTER (xsd:integer(?age) &gt;= 18) </a:t>
            </a:r>
          </a:p>
          <a:p>
            <a:pPr marL="0" indent="0">
              <a:buNone/>
            </a:pPr>
            <a:r>
              <a:rPr lang="en-US" sz="2400">
                <a:solidFill>
                  <a:prstClr val="black"/>
                </a:solidFill>
              </a:rPr>
              <a:t>   }</a:t>
            </a:r>
            <a:endParaRPr lang="en-US" sz="2400"/>
          </a:p>
        </p:txBody>
      </p:sp>
      <p:cxnSp>
        <p:nvCxnSpPr>
          <p:cNvPr id="4" name="Straight Arrow Connector 3">
            <a:extLst>
              <a:ext uri="{FF2B5EF4-FFF2-40B4-BE49-F238E27FC236}">
                <a16:creationId xmlns:a16="http://schemas.microsoft.com/office/drawing/2014/main" id="{2DC0A0BD-C894-43AB-5F08-6F894C760A96}"/>
              </a:ext>
            </a:extLst>
          </p:cNvPr>
          <p:cNvCxnSpPr>
            <a:cxnSpLocks/>
          </p:cNvCxnSpPr>
          <p:nvPr/>
        </p:nvCxnSpPr>
        <p:spPr>
          <a:xfrm flipH="1" flipV="1">
            <a:off x="5849471" y="3428999"/>
            <a:ext cx="1506070"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4CC384-BA6A-AFDB-DDFF-89324C8CE122}"/>
              </a:ext>
            </a:extLst>
          </p:cNvPr>
          <p:cNvSpPr txBox="1"/>
          <p:nvPr/>
        </p:nvSpPr>
        <p:spPr>
          <a:xfrm>
            <a:off x="7449784" y="3198166"/>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spTree>
    <p:extLst>
      <p:ext uri="{BB962C8B-B14F-4D97-AF65-F5344CB8AC3E}">
        <p14:creationId xmlns:p14="http://schemas.microsoft.com/office/powerpoint/2010/main" val="2547405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61F-47F2-E585-5E9F-671A6FCBFA1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3C5835E8-70A0-A19B-8BF1-D023B3571976}"/>
              </a:ext>
            </a:extLst>
          </p:cNvPr>
          <p:cNvSpPr>
            <a:spLocks noGrp="1"/>
          </p:cNvSpPr>
          <p:nvPr>
            <p:ph idx="1"/>
          </p:nvPr>
        </p:nvSpPr>
        <p:spPr/>
        <p:txBody>
          <a:bodyPr/>
          <a:lstStyle/>
          <a:p>
            <a:r>
              <a:rPr lang="en-US">
                <a:solidFill>
                  <a:srgbClr val="FF0000"/>
                </a:solidFill>
              </a:rPr>
              <a:t>SPARQL </a:t>
            </a:r>
          </a:p>
          <a:p>
            <a:endParaRPr lang="en-US">
              <a:solidFill>
                <a:srgbClr val="FF0000"/>
              </a:solidFill>
            </a:endParaRPr>
          </a:p>
          <a:p>
            <a:r>
              <a:rPr lang="en-US"/>
              <a:t>MITRE D3FEND</a:t>
            </a:r>
          </a:p>
          <a:p>
            <a:endParaRPr lang="en-US"/>
          </a:p>
          <a:p>
            <a:r>
              <a:rPr lang="en-US"/>
              <a:t>Semantic Web Vulnerabilities</a:t>
            </a:r>
          </a:p>
          <a:p>
            <a:endParaRPr lang="en-US"/>
          </a:p>
          <a:p>
            <a:r>
              <a:rPr lang="en-US"/>
              <a:t>Formal Verification Meets Ontology Enginering</a:t>
            </a:r>
          </a:p>
          <a:p>
            <a:endParaRPr lang="en-US"/>
          </a:p>
          <a:p>
            <a:endParaRPr lang="en-US"/>
          </a:p>
          <a:p>
            <a:endParaRPr lang="en-US"/>
          </a:p>
          <a:p>
            <a:endParaRPr lang="en-US"/>
          </a:p>
        </p:txBody>
      </p:sp>
    </p:spTree>
    <p:extLst>
      <p:ext uri="{BB962C8B-B14F-4D97-AF65-F5344CB8AC3E}">
        <p14:creationId xmlns:p14="http://schemas.microsoft.com/office/powerpoint/2010/main" val="1231032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FILTER</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The FILTER keyword restricts the conditions in the WHERE clause using boolean and other functions </a:t>
            </a:r>
          </a:p>
          <a:p>
            <a:endParaRPr lang="en-US"/>
          </a:p>
          <a:p>
            <a:pPr marL="0" indent="0">
              <a:buNone/>
            </a:pPr>
            <a:r>
              <a:rPr lang="en-US" sz="2400">
                <a:solidFill>
                  <a:prstClr val="black"/>
                </a:solidFill>
              </a:rPr>
              <a:t>PREFIX ex: &lt;https://example.com/&gt; </a:t>
            </a:r>
            <a:br>
              <a:rPr lang="en-US" sz="2400">
                <a:solidFill>
                  <a:prstClr val="black"/>
                </a:solidFill>
              </a:rPr>
            </a:br>
            <a:r>
              <a:rPr lang="en-US" sz="2400">
                <a:solidFill>
                  <a:prstClr val="black"/>
                </a:solidFill>
              </a:rPr>
              <a:t>SELECT ?person ?name </a:t>
            </a:r>
            <a:br>
              <a:rPr lang="en-US" sz="2400">
                <a:solidFill>
                  <a:prstClr val="black"/>
                </a:solidFill>
              </a:rPr>
            </a:br>
            <a:r>
              <a:rPr lang="en-US" sz="2400">
                <a:solidFill>
                  <a:prstClr val="black"/>
                </a:solidFill>
              </a:rPr>
              <a:t>WHERE </a:t>
            </a:r>
            <a:br>
              <a:rPr lang="en-US" sz="2400">
                <a:solidFill>
                  <a:prstClr val="black"/>
                </a:solidFill>
              </a:rPr>
            </a:br>
            <a:r>
              <a:rPr lang="en-US" sz="2400">
                <a:solidFill>
                  <a:prstClr val="black"/>
                </a:solidFill>
              </a:rPr>
              <a:t>   { </a:t>
            </a:r>
            <a:br>
              <a:rPr lang="en-US" sz="2400">
                <a:solidFill>
                  <a:prstClr val="black"/>
                </a:solidFill>
              </a:rPr>
            </a:br>
            <a:r>
              <a:rPr lang="en-US" sz="2400">
                <a:solidFill>
                  <a:prstClr val="black"/>
                </a:solidFill>
              </a:rPr>
              <a:t>       ?person rdf:type ex:Person ; </a:t>
            </a:r>
            <a:br>
              <a:rPr lang="en-US" sz="2400">
                <a:solidFill>
                  <a:prstClr val="black"/>
                </a:solidFill>
              </a:rPr>
            </a:br>
            <a:r>
              <a:rPr lang="en-US" sz="2400">
                <a:solidFill>
                  <a:prstClr val="black"/>
                </a:solidFill>
              </a:rPr>
              <a:t>                     ex:name ?name ; </a:t>
            </a:r>
            <a:br>
              <a:rPr lang="en-US" sz="2400">
                <a:solidFill>
                  <a:prstClr val="black"/>
                </a:solidFill>
              </a:rPr>
            </a:br>
            <a:r>
              <a:rPr lang="en-US" sz="2400">
                <a:solidFill>
                  <a:prstClr val="black"/>
                </a:solidFill>
              </a:rPr>
              <a:t>                      ex:age ?age . </a:t>
            </a:r>
            <a:br>
              <a:rPr lang="en-US" sz="2400">
                <a:solidFill>
                  <a:prstClr val="black"/>
                </a:solidFill>
              </a:rPr>
            </a:br>
            <a:r>
              <a:rPr lang="en-US" sz="2400">
                <a:solidFill>
                  <a:prstClr val="black"/>
                </a:solidFill>
              </a:rPr>
              <a:t>    FILTER (xsd:integer(?age) &gt;= 18) </a:t>
            </a:r>
          </a:p>
          <a:p>
            <a:pPr marL="0" indent="0">
              <a:buNone/>
            </a:pPr>
            <a:r>
              <a:rPr lang="en-US" sz="2400">
                <a:solidFill>
                  <a:prstClr val="black"/>
                </a:solidFill>
              </a:rPr>
              <a:t>   }</a:t>
            </a:r>
            <a:endParaRPr lang="en-US" sz="2400"/>
          </a:p>
        </p:txBody>
      </p:sp>
      <p:cxnSp>
        <p:nvCxnSpPr>
          <p:cNvPr id="4" name="Straight Arrow Connector 3">
            <a:extLst>
              <a:ext uri="{FF2B5EF4-FFF2-40B4-BE49-F238E27FC236}">
                <a16:creationId xmlns:a16="http://schemas.microsoft.com/office/drawing/2014/main" id="{2DC0A0BD-C894-43AB-5F08-6F894C760A96}"/>
              </a:ext>
            </a:extLst>
          </p:cNvPr>
          <p:cNvCxnSpPr>
            <a:cxnSpLocks/>
          </p:cNvCxnSpPr>
          <p:nvPr/>
        </p:nvCxnSpPr>
        <p:spPr>
          <a:xfrm flipH="1" flipV="1">
            <a:off x="5849471" y="3428999"/>
            <a:ext cx="1506070"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4CC384-BA6A-AFDB-DDFF-89324C8CE122}"/>
              </a:ext>
            </a:extLst>
          </p:cNvPr>
          <p:cNvSpPr txBox="1"/>
          <p:nvPr/>
        </p:nvSpPr>
        <p:spPr>
          <a:xfrm>
            <a:off x="7449784" y="3198166"/>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cxnSp>
        <p:nvCxnSpPr>
          <p:cNvPr id="7" name="Straight Arrow Connector 6">
            <a:extLst>
              <a:ext uri="{FF2B5EF4-FFF2-40B4-BE49-F238E27FC236}">
                <a16:creationId xmlns:a16="http://schemas.microsoft.com/office/drawing/2014/main" id="{A086E248-C294-CBF2-6363-BC6D564698CC}"/>
              </a:ext>
            </a:extLst>
          </p:cNvPr>
          <p:cNvCxnSpPr>
            <a:cxnSpLocks/>
          </p:cNvCxnSpPr>
          <p:nvPr/>
        </p:nvCxnSpPr>
        <p:spPr>
          <a:xfrm flipH="1">
            <a:off x="4020671" y="3794768"/>
            <a:ext cx="333487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81BAB9-BB91-454D-AA48-61321DF41006}"/>
              </a:ext>
            </a:extLst>
          </p:cNvPr>
          <p:cNvSpPr txBox="1"/>
          <p:nvPr/>
        </p:nvSpPr>
        <p:spPr>
          <a:xfrm>
            <a:off x="7449784" y="3563934"/>
            <a:ext cx="32141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SELECT variables...</a:t>
            </a:r>
          </a:p>
        </p:txBody>
      </p:sp>
    </p:spTree>
    <p:extLst>
      <p:ext uri="{BB962C8B-B14F-4D97-AF65-F5344CB8AC3E}">
        <p14:creationId xmlns:p14="http://schemas.microsoft.com/office/powerpoint/2010/main" val="731622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FILTER</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The FILTER keyword restricts the conditions in the WHERE clause using boolean and other functions </a:t>
            </a:r>
          </a:p>
          <a:p>
            <a:endParaRPr lang="en-US"/>
          </a:p>
          <a:p>
            <a:pPr marL="0" indent="0">
              <a:buNone/>
            </a:pPr>
            <a:r>
              <a:rPr lang="en-US" sz="2400">
                <a:solidFill>
                  <a:prstClr val="black"/>
                </a:solidFill>
              </a:rPr>
              <a:t>PREFIX ex: &lt;https://example.com/&gt; </a:t>
            </a:r>
            <a:br>
              <a:rPr lang="en-US" sz="2400">
                <a:solidFill>
                  <a:prstClr val="black"/>
                </a:solidFill>
              </a:rPr>
            </a:br>
            <a:r>
              <a:rPr lang="en-US" sz="2400">
                <a:solidFill>
                  <a:prstClr val="black"/>
                </a:solidFill>
              </a:rPr>
              <a:t>SELECT ?person ?name </a:t>
            </a:r>
            <a:br>
              <a:rPr lang="en-US" sz="2400">
                <a:solidFill>
                  <a:prstClr val="black"/>
                </a:solidFill>
              </a:rPr>
            </a:br>
            <a:r>
              <a:rPr lang="en-US" sz="2400">
                <a:solidFill>
                  <a:prstClr val="black"/>
                </a:solidFill>
              </a:rPr>
              <a:t>WHERE </a:t>
            </a:r>
            <a:br>
              <a:rPr lang="en-US" sz="2400">
                <a:solidFill>
                  <a:prstClr val="black"/>
                </a:solidFill>
              </a:rPr>
            </a:br>
            <a:r>
              <a:rPr lang="en-US" sz="2400">
                <a:solidFill>
                  <a:prstClr val="black"/>
                </a:solidFill>
              </a:rPr>
              <a:t>   { </a:t>
            </a:r>
            <a:br>
              <a:rPr lang="en-US" sz="2400">
                <a:solidFill>
                  <a:prstClr val="black"/>
                </a:solidFill>
              </a:rPr>
            </a:br>
            <a:r>
              <a:rPr lang="en-US" sz="2400">
                <a:solidFill>
                  <a:prstClr val="black"/>
                </a:solidFill>
              </a:rPr>
              <a:t>       ?person rdf:type ex:Person ; </a:t>
            </a:r>
            <a:br>
              <a:rPr lang="en-US" sz="2400">
                <a:solidFill>
                  <a:prstClr val="black"/>
                </a:solidFill>
              </a:rPr>
            </a:br>
            <a:r>
              <a:rPr lang="en-US" sz="2400">
                <a:solidFill>
                  <a:prstClr val="black"/>
                </a:solidFill>
              </a:rPr>
              <a:t>                     ex:name ?name ; </a:t>
            </a:r>
            <a:br>
              <a:rPr lang="en-US" sz="2400">
                <a:solidFill>
                  <a:prstClr val="black"/>
                </a:solidFill>
              </a:rPr>
            </a:br>
            <a:r>
              <a:rPr lang="en-US" sz="2400">
                <a:solidFill>
                  <a:prstClr val="black"/>
                </a:solidFill>
              </a:rPr>
              <a:t>                      ex:age ?age . </a:t>
            </a:r>
            <a:br>
              <a:rPr lang="en-US" sz="2400">
                <a:solidFill>
                  <a:prstClr val="black"/>
                </a:solidFill>
              </a:rPr>
            </a:br>
            <a:r>
              <a:rPr lang="en-US" sz="2400">
                <a:solidFill>
                  <a:prstClr val="black"/>
                </a:solidFill>
              </a:rPr>
              <a:t>    FILTER (xsd:integer(?age) &gt;= 18) </a:t>
            </a:r>
          </a:p>
          <a:p>
            <a:pPr marL="0" indent="0">
              <a:buNone/>
            </a:pPr>
            <a:r>
              <a:rPr lang="en-US" sz="2400">
                <a:solidFill>
                  <a:prstClr val="black"/>
                </a:solidFill>
              </a:rPr>
              <a:t>   }</a:t>
            </a:r>
            <a:endParaRPr lang="en-US" sz="2400"/>
          </a:p>
        </p:txBody>
      </p:sp>
      <p:cxnSp>
        <p:nvCxnSpPr>
          <p:cNvPr id="4" name="Straight Arrow Connector 3">
            <a:extLst>
              <a:ext uri="{FF2B5EF4-FFF2-40B4-BE49-F238E27FC236}">
                <a16:creationId xmlns:a16="http://schemas.microsoft.com/office/drawing/2014/main" id="{2DC0A0BD-C894-43AB-5F08-6F894C760A96}"/>
              </a:ext>
            </a:extLst>
          </p:cNvPr>
          <p:cNvCxnSpPr>
            <a:cxnSpLocks/>
          </p:cNvCxnSpPr>
          <p:nvPr/>
        </p:nvCxnSpPr>
        <p:spPr>
          <a:xfrm flipH="1" flipV="1">
            <a:off x="5849471" y="3428999"/>
            <a:ext cx="1506070"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4CC384-BA6A-AFDB-DDFF-89324C8CE122}"/>
              </a:ext>
            </a:extLst>
          </p:cNvPr>
          <p:cNvSpPr txBox="1"/>
          <p:nvPr/>
        </p:nvSpPr>
        <p:spPr>
          <a:xfrm>
            <a:off x="7449784" y="3198166"/>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cxnSp>
        <p:nvCxnSpPr>
          <p:cNvPr id="7" name="Straight Arrow Connector 6">
            <a:extLst>
              <a:ext uri="{FF2B5EF4-FFF2-40B4-BE49-F238E27FC236}">
                <a16:creationId xmlns:a16="http://schemas.microsoft.com/office/drawing/2014/main" id="{A086E248-C294-CBF2-6363-BC6D564698CC}"/>
              </a:ext>
            </a:extLst>
          </p:cNvPr>
          <p:cNvCxnSpPr>
            <a:cxnSpLocks/>
          </p:cNvCxnSpPr>
          <p:nvPr/>
        </p:nvCxnSpPr>
        <p:spPr>
          <a:xfrm flipH="1">
            <a:off x="4020671" y="3794768"/>
            <a:ext cx="333487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81BAB9-BB91-454D-AA48-61321DF41006}"/>
              </a:ext>
            </a:extLst>
          </p:cNvPr>
          <p:cNvSpPr txBox="1"/>
          <p:nvPr/>
        </p:nvSpPr>
        <p:spPr>
          <a:xfrm>
            <a:off x="7449784" y="3563934"/>
            <a:ext cx="32141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SELECT variables...</a:t>
            </a:r>
          </a:p>
        </p:txBody>
      </p:sp>
      <p:cxnSp>
        <p:nvCxnSpPr>
          <p:cNvPr id="10" name="Straight Arrow Connector 9">
            <a:extLst>
              <a:ext uri="{FF2B5EF4-FFF2-40B4-BE49-F238E27FC236}">
                <a16:creationId xmlns:a16="http://schemas.microsoft.com/office/drawing/2014/main" id="{5C95EA6C-D265-545B-0CB2-E5408383D926}"/>
              </a:ext>
            </a:extLst>
          </p:cNvPr>
          <p:cNvCxnSpPr>
            <a:cxnSpLocks/>
          </p:cNvCxnSpPr>
          <p:nvPr/>
        </p:nvCxnSpPr>
        <p:spPr>
          <a:xfrm flipH="1">
            <a:off x="2353235" y="4111212"/>
            <a:ext cx="551329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D89580-35CF-6A21-40E1-0CC7089FF4CC}"/>
              </a:ext>
            </a:extLst>
          </p:cNvPr>
          <p:cNvSpPr txBox="1"/>
          <p:nvPr/>
        </p:nvSpPr>
        <p:spPr>
          <a:xfrm>
            <a:off x="7449784" y="3880378"/>
            <a:ext cx="32141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...WHERE...</a:t>
            </a:r>
          </a:p>
        </p:txBody>
      </p:sp>
    </p:spTree>
    <p:extLst>
      <p:ext uri="{BB962C8B-B14F-4D97-AF65-F5344CB8AC3E}">
        <p14:creationId xmlns:p14="http://schemas.microsoft.com/office/powerpoint/2010/main" val="1169434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FILTER</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The FILTER keyword restricts the conditions in the WHERE clause using boolean and other functions </a:t>
            </a:r>
          </a:p>
          <a:p>
            <a:endParaRPr lang="en-US"/>
          </a:p>
          <a:p>
            <a:pPr marL="0" indent="0">
              <a:buNone/>
            </a:pPr>
            <a:r>
              <a:rPr lang="en-US" sz="2400">
                <a:solidFill>
                  <a:prstClr val="black"/>
                </a:solidFill>
              </a:rPr>
              <a:t>PREFIX ex: &lt;https://example.com/&gt; </a:t>
            </a:r>
            <a:br>
              <a:rPr lang="en-US" sz="2400">
                <a:solidFill>
                  <a:prstClr val="black"/>
                </a:solidFill>
              </a:rPr>
            </a:br>
            <a:r>
              <a:rPr lang="en-US" sz="2400">
                <a:solidFill>
                  <a:prstClr val="black"/>
                </a:solidFill>
              </a:rPr>
              <a:t>SELECT ?person ?name </a:t>
            </a:r>
            <a:br>
              <a:rPr lang="en-US" sz="2400">
                <a:solidFill>
                  <a:prstClr val="black"/>
                </a:solidFill>
              </a:rPr>
            </a:br>
            <a:r>
              <a:rPr lang="en-US" sz="2400">
                <a:solidFill>
                  <a:prstClr val="black"/>
                </a:solidFill>
              </a:rPr>
              <a:t>WHERE </a:t>
            </a:r>
            <a:br>
              <a:rPr lang="en-US" sz="2400">
                <a:solidFill>
                  <a:prstClr val="black"/>
                </a:solidFill>
              </a:rPr>
            </a:br>
            <a:r>
              <a:rPr lang="en-US" sz="2400">
                <a:solidFill>
                  <a:prstClr val="black"/>
                </a:solidFill>
              </a:rPr>
              <a:t>   { </a:t>
            </a:r>
            <a:br>
              <a:rPr lang="en-US" sz="2400">
                <a:solidFill>
                  <a:prstClr val="black"/>
                </a:solidFill>
              </a:rPr>
            </a:br>
            <a:r>
              <a:rPr lang="en-US" sz="2400">
                <a:solidFill>
                  <a:prstClr val="black"/>
                </a:solidFill>
              </a:rPr>
              <a:t>       ?person rdf:type ex:Person ; </a:t>
            </a:r>
            <a:br>
              <a:rPr lang="en-US" sz="2400">
                <a:solidFill>
                  <a:prstClr val="black"/>
                </a:solidFill>
              </a:rPr>
            </a:br>
            <a:r>
              <a:rPr lang="en-US" sz="2400">
                <a:solidFill>
                  <a:prstClr val="black"/>
                </a:solidFill>
              </a:rPr>
              <a:t>                     ex:name ?name ; </a:t>
            </a:r>
            <a:br>
              <a:rPr lang="en-US" sz="2400">
                <a:solidFill>
                  <a:prstClr val="black"/>
                </a:solidFill>
              </a:rPr>
            </a:br>
            <a:r>
              <a:rPr lang="en-US" sz="2400">
                <a:solidFill>
                  <a:prstClr val="black"/>
                </a:solidFill>
              </a:rPr>
              <a:t>                      ex:age ?age . </a:t>
            </a:r>
            <a:br>
              <a:rPr lang="en-US" sz="2400">
                <a:solidFill>
                  <a:prstClr val="black"/>
                </a:solidFill>
              </a:rPr>
            </a:br>
            <a:r>
              <a:rPr lang="en-US" sz="2400">
                <a:solidFill>
                  <a:prstClr val="black"/>
                </a:solidFill>
              </a:rPr>
              <a:t>    FILTER (xsd:integer(?age) &gt;= 18) </a:t>
            </a:r>
          </a:p>
          <a:p>
            <a:pPr marL="0" indent="0">
              <a:buNone/>
            </a:pPr>
            <a:r>
              <a:rPr lang="en-US" sz="2400">
                <a:solidFill>
                  <a:prstClr val="black"/>
                </a:solidFill>
              </a:rPr>
              <a:t>   }</a:t>
            </a:r>
            <a:endParaRPr lang="en-US" sz="2400"/>
          </a:p>
        </p:txBody>
      </p:sp>
      <p:cxnSp>
        <p:nvCxnSpPr>
          <p:cNvPr id="4" name="Straight Arrow Connector 3">
            <a:extLst>
              <a:ext uri="{FF2B5EF4-FFF2-40B4-BE49-F238E27FC236}">
                <a16:creationId xmlns:a16="http://schemas.microsoft.com/office/drawing/2014/main" id="{2DC0A0BD-C894-43AB-5F08-6F894C760A96}"/>
              </a:ext>
            </a:extLst>
          </p:cNvPr>
          <p:cNvCxnSpPr>
            <a:cxnSpLocks/>
          </p:cNvCxnSpPr>
          <p:nvPr/>
        </p:nvCxnSpPr>
        <p:spPr>
          <a:xfrm flipH="1" flipV="1">
            <a:off x="5849471" y="3428999"/>
            <a:ext cx="1506070"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4CC384-BA6A-AFDB-DDFF-89324C8CE122}"/>
              </a:ext>
            </a:extLst>
          </p:cNvPr>
          <p:cNvSpPr txBox="1"/>
          <p:nvPr/>
        </p:nvSpPr>
        <p:spPr>
          <a:xfrm>
            <a:off x="7449784" y="3198166"/>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cxnSp>
        <p:nvCxnSpPr>
          <p:cNvPr id="7" name="Straight Arrow Connector 6">
            <a:extLst>
              <a:ext uri="{FF2B5EF4-FFF2-40B4-BE49-F238E27FC236}">
                <a16:creationId xmlns:a16="http://schemas.microsoft.com/office/drawing/2014/main" id="{A086E248-C294-CBF2-6363-BC6D564698CC}"/>
              </a:ext>
            </a:extLst>
          </p:cNvPr>
          <p:cNvCxnSpPr>
            <a:cxnSpLocks/>
          </p:cNvCxnSpPr>
          <p:nvPr/>
        </p:nvCxnSpPr>
        <p:spPr>
          <a:xfrm flipH="1">
            <a:off x="4020671" y="3794768"/>
            <a:ext cx="333487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81BAB9-BB91-454D-AA48-61321DF41006}"/>
              </a:ext>
            </a:extLst>
          </p:cNvPr>
          <p:cNvSpPr txBox="1"/>
          <p:nvPr/>
        </p:nvSpPr>
        <p:spPr>
          <a:xfrm>
            <a:off x="7449784" y="3563934"/>
            <a:ext cx="32141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SELECT variables...</a:t>
            </a:r>
          </a:p>
        </p:txBody>
      </p:sp>
      <p:cxnSp>
        <p:nvCxnSpPr>
          <p:cNvPr id="10" name="Straight Arrow Connector 9">
            <a:extLst>
              <a:ext uri="{FF2B5EF4-FFF2-40B4-BE49-F238E27FC236}">
                <a16:creationId xmlns:a16="http://schemas.microsoft.com/office/drawing/2014/main" id="{5C95EA6C-D265-545B-0CB2-E5408383D926}"/>
              </a:ext>
            </a:extLst>
          </p:cNvPr>
          <p:cNvCxnSpPr>
            <a:cxnSpLocks/>
          </p:cNvCxnSpPr>
          <p:nvPr/>
        </p:nvCxnSpPr>
        <p:spPr>
          <a:xfrm flipH="1">
            <a:off x="2353235" y="4111212"/>
            <a:ext cx="551329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D89580-35CF-6A21-40E1-0CC7089FF4CC}"/>
              </a:ext>
            </a:extLst>
          </p:cNvPr>
          <p:cNvSpPr txBox="1"/>
          <p:nvPr/>
        </p:nvSpPr>
        <p:spPr>
          <a:xfrm>
            <a:off x="7449784" y="3880378"/>
            <a:ext cx="32141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...WHERE...</a:t>
            </a:r>
          </a:p>
        </p:txBody>
      </p:sp>
      <p:cxnSp>
        <p:nvCxnSpPr>
          <p:cNvPr id="14" name="Straight Arrow Connector 13">
            <a:extLst>
              <a:ext uri="{FF2B5EF4-FFF2-40B4-BE49-F238E27FC236}">
                <a16:creationId xmlns:a16="http://schemas.microsoft.com/office/drawing/2014/main" id="{DEB47649-C486-6511-59E8-052A4F4616E4}"/>
              </a:ext>
            </a:extLst>
          </p:cNvPr>
          <p:cNvCxnSpPr>
            <a:cxnSpLocks/>
          </p:cNvCxnSpPr>
          <p:nvPr/>
        </p:nvCxnSpPr>
        <p:spPr>
          <a:xfrm flipH="1">
            <a:off x="4988859" y="4773756"/>
            <a:ext cx="271630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C9E613-8D8F-9703-5E19-476F13E40A25}"/>
              </a:ext>
            </a:extLst>
          </p:cNvPr>
          <p:cNvSpPr txBox="1"/>
          <p:nvPr/>
        </p:nvSpPr>
        <p:spPr>
          <a:xfrm>
            <a:off x="7476678" y="4542922"/>
            <a:ext cx="387712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...someone is a Person...</a:t>
            </a:r>
          </a:p>
        </p:txBody>
      </p:sp>
    </p:spTree>
    <p:extLst>
      <p:ext uri="{BB962C8B-B14F-4D97-AF65-F5344CB8AC3E}">
        <p14:creationId xmlns:p14="http://schemas.microsoft.com/office/powerpoint/2010/main" val="3258579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FILTER</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The FILTER keyword restricts the conditions in the WHERE clause using boolean and other functions </a:t>
            </a:r>
          </a:p>
          <a:p>
            <a:endParaRPr lang="en-US"/>
          </a:p>
          <a:p>
            <a:pPr marL="0" indent="0">
              <a:buNone/>
            </a:pPr>
            <a:r>
              <a:rPr lang="en-US" sz="2400">
                <a:solidFill>
                  <a:prstClr val="black"/>
                </a:solidFill>
              </a:rPr>
              <a:t>PREFIX ex: &lt;https://example.com/&gt; </a:t>
            </a:r>
            <a:br>
              <a:rPr lang="en-US" sz="2400">
                <a:solidFill>
                  <a:prstClr val="black"/>
                </a:solidFill>
              </a:rPr>
            </a:br>
            <a:r>
              <a:rPr lang="en-US" sz="2400">
                <a:solidFill>
                  <a:prstClr val="black"/>
                </a:solidFill>
              </a:rPr>
              <a:t>SELECT ?person ?name </a:t>
            </a:r>
            <a:br>
              <a:rPr lang="en-US" sz="2400">
                <a:solidFill>
                  <a:prstClr val="black"/>
                </a:solidFill>
              </a:rPr>
            </a:br>
            <a:r>
              <a:rPr lang="en-US" sz="2400">
                <a:solidFill>
                  <a:prstClr val="black"/>
                </a:solidFill>
              </a:rPr>
              <a:t>WHERE </a:t>
            </a:r>
            <a:br>
              <a:rPr lang="en-US" sz="2400">
                <a:solidFill>
                  <a:prstClr val="black"/>
                </a:solidFill>
              </a:rPr>
            </a:br>
            <a:r>
              <a:rPr lang="en-US" sz="2400">
                <a:solidFill>
                  <a:prstClr val="black"/>
                </a:solidFill>
              </a:rPr>
              <a:t>   { </a:t>
            </a:r>
            <a:br>
              <a:rPr lang="en-US" sz="2400">
                <a:solidFill>
                  <a:prstClr val="black"/>
                </a:solidFill>
              </a:rPr>
            </a:br>
            <a:r>
              <a:rPr lang="en-US" sz="2400">
                <a:solidFill>
                  <a:prstClr val="black"/>
                </a:solidFill>
              </a:rPr>
              <a:t>       ?person rdf:type ex:Person ; </a:t>
            </a:r>
            <a:br>
              <a:rPr lang="en-US" sz="2400">
                <a:solidFill>
                  <a:prstClr val="black"/>
                </a:solidFill>
              </a:rPr>
            </a:br>
            <a:r>
              <a:rPr lang="en-US" sz="2400">
                <a:solidFill>
                  <a:prstClr val="black"/>
                </a:solidFill>
              </a:rPr>
              <a:t>                     ex:name ?name ; </a:t>
            </a:r>
            <a:br>
              <a:rPr lang="en-US" sz="2400">
                <a:solidFill>
                  <a:prstClr val="black"/>
                </a:solidFill>
              </a:rPr>
            </a:br>
            <a:r>
              <a:rPr lang="en-US" sz="2400">
                <a:solidFill>
                  <a:prstClr val="black"/>
                </a:solidFill>
              </a:rPr>
              <a:t>                      ex:age ?age . </a:t>
            </a:r>
            <a:br>
              <a:rPr lang="en-US" sz="2400">
                <a:solidFill>
                  <a:prstClr val="black"/>
                </a:solidFill>
              </a:rPr>
            </a:br>
            <a:r>
              <a:rPr lang="en-US" sz="2400">
                <a:solidFill>
                  <a:prstClr val="black"/>
                </a:solidFill>
              </a:rPr>
              <a:t>    FILTER (xsd:integer(?age) &gt;= 18) </a:t>
            </a:r>
          </a:p>
          <a:p>
            <a:pPr marL="0" indent="0">
              <a:buNone/>
            </a:pPr>
            <a:r>
              <a:rPr lang="en-US" sz="2400">
                <a:solidFill>
                  <a:prstClr val="black"/>
                </a:solidFill>
              </a:rPr>
              <a:t>   }</a:t>
            </a:r>
            <a:endParaRPr lang="en-US" sz="2400"/>
          </a:p>
        </p:txBody>
      </p:sp>
      <p:cxnSp>
        <p:nvCxnSpPr>
          <p:cNvPr id="4" name="Straight Arrow Connector 3">
            <a:extLst>
              <a:ext uri="{FF2B5EF4-FFF2-40B4-BE49-F238E27FC236}">
                <a16:creationId xmlns:a16="http://schemas.microsoft.com/office/drawing/2014/main" id="{2DC0A0BD-C894-43AB-5F08-6F894C760A96}"/>
              </a:ext>
            </a:extLst>
          </p:cNvPr>
          <p:cNvCxnSpPr>
            <a:cxnSpLocks/>
          </p:cNvCxnSpPr>
          <p:nvPr/>
        </p:nvCxnSpPr>
        <p:spPr>
          <a:xfrm flipH="1" flipV="1">
            <a:off x="5849471" y="3428999"/>
            <a:ext cx="1506070"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4CC384-BA6A-AFDB-DDFF-89324C8CE122}"/>
              </a:ext>
            </a:extLst>
          </p:cNvPr>
          <p:cNvSpPr txBox="1"/>
          <p:nvPr/>
        </p:nvSpPr>
        <p:spPr>
          <a:xfrm>
            <a:off x="7449784" y="3198166"/>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cxnSp>
        <p:nvCxnSpPr>
          <p:cNvPr id="7" name="Straight Arrow Connector 6">
            <a:extLst>
              <a:ext uri="{FF2B5EF4-FFF2-40B4-BE49-F238E27FC236}">
                <a16:creationId xmlns:a16="http://schemas.microsoft.com/office/drawing/2014/main" id="{A086E248-C294-CBF2-6363-BC6D564698CC}"/>
              </a:ext>
            </a:extLst>
          </p:cNvPr>
          <p:cNvCxnSpPr>
            <a:cxnSpLocks/>
          </p:cNvCxnSpPr>
          <p:nvPr/>
        </p:nvCxnSpPr>
        <p:spPr>
          <a:xfrm flipH="1">
            <a:off x="4020671" y="3794768"/>
            <a:ext cx="333487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81BAB9-BB91-454D-AA48-61321DF41006}"/>
              </a:ext>
            </a:extLst>
          </p:cNvPr>
          <p:cNvSpPr txBox="1"/>
          <p:nvPr/>
        </p:nvSpPr>
        <p:spPr>
          <a:xfrm>
            <a:off x="7449784" y="3563934"/>
            <a:ext cx="32141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SELECT variables...</a:t>
            </a:r>
          </a:p>
        </p:txBody>
      </p:sp>
      <p:cxnSp>
        <p:nvCxnSpPr>
          <p:cNvPr id="10" name="Straight Arrow Connector 9">
            <a:extLst>
              <a:ext uri="{FF2B5EF4-FFF2-40B4-BE49-F238E27FC236}">
                <a16:creationId xmlns:a16="http://schemas.microsoft.com/office/drawing/2014/main" id="{5C95EA6C-D265-545B-0CB2-E5408383D926}"/>
              </a:ext>
            </a:extLst>
          </p:cNvPr>
          <p:cNvCxnSpPr>
            <a:cxnSpLocks/>
          </p:cNvCxnSpPr>
          <p:nvPr/>
        </p:nvCxnSpPr>
        <p:spPr>
          <a:xfrm flipH="1">
            <a:off x="2353235" y="4111212"/>
            <a:ext cx="551329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D89580-35CF-6A21-40E1-0CC7089FF4CC}"/>
              </a:ext>
            </a:extLst>
          </p:cNvPr>
          <p:cNvSpPr txBox="1"/>
          <p:nvPr/>
        </p:nvSpPr>
        <p:spPr>
          <a:xfrm>
            <a:off x="7449784" y="3880378"/>
            <a:ext cx="32141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...WHERE...</a:t>
            </a:r>
          </a:p>
        </p:txBody>
      </p:sp>
      <p:cxnSp>
        <p:nvCxnSpPr>
          <p:cNvPr id="14" name="Straight Arrow Connector 13">
            <a:extLst>
              <a:ext uri="{FF2B5EF4-FFF2-40B4-BE49-F238E27FC236}">
                <a16:creationId xmlns:a16="http://schemas.microsoft.com/office/drawing/2014/main" id="{DEB47649-C486-6511-59E8-052A4F4616E4}"/>
              </a:ext>
            </a:extLst>
          </p:cNvPr>
          <p:cNvCxnSpPr>
            <a:cxnSpLocks/>
          </p:cNvCxnSpPr>
          <p:nvPr/>
        </p:nvCxnSpPr>
        <p:spPr>
          <a:xfrm flipH="1">
            <a:off x="4988859" y="4773756"/>
            <a:ext cx="271630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C9E613-8D8F-9703-5E19-476F13E40A25}"/>
              </a:ext>
            </a:extLst>
          </p:cNvPr>
          <p:cNvSpPr txBox="1"/>
          <p:nvPr/>
        </p:nvSpPr>
        <p:spPr>
          <a:xfrm>
            <a:off x="7476678" y="4542922"/>
            <a:ext cx="387712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...someone is a Person...</a:t>
            </a:r>
          </a:p>
        </p:txBody>
      </p:sp>
      <p:cxnSp>
        <p:nvCxnSpPr>
          <p:cNvPr id="18" name="Straight Arrow Connector 17">
            <a:extLst>
              <a:ext uri="{FF2B5EF4-FFF2-40B4-BE49-F238E27FC236}">
                <a16:creationId xmlns:a16="http://schemas.microsoft.com/office/drawing/2014/main" id="{4F4CCBAC-3AE0-42C4-02C9-5B00ED1761AE}"/>
              </a:ext>
            </a:extLst>
          </p:cNvPr>
          <p:cNvCxnSpPr>
            <a:cxnSpLocks/>
          </p:cNvCxnSpPr>
          <p:nvPr/>
        </p:nvCxnSpPr>
        <p:spPr>
          <a:xfrm flipH="1">
            <a:off x="4988859" y="5074484"/>
            <a:ext cx="271630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3EEF3E9-4085-ABF3-E05F-C14028468AB1}"/>
              </a:ext>
            </a:extLst>
          </p:cNvPr>
          <p:cNvSpPr txBox="1"/>
          <p:nvPr/>
        </p:nvSpPr>
        <p:spPr>
          <a:xfrm>
            <a:off x="7476678" y="4843650"/>
            <a:ext cx="387712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...with a name...</a:t>
            </a:r>
          </a:p>
        </p:txBody>
      </p:sp>
    </p:spTree>
    <p:extLst>
      <p:ext uri="{BB962C8B-B14F-4D97-AF65-F5344CB8AC3E}">
        <p14:creationId xmlns:p14="http://schemas.microsoft.com/office/powerpoint/2010/main" val="2859074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FILTER</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The FILTER keyword restricts the conditions in the WHERE clause using boolean and other functions </a:t>
            </a:r>
          </a:p>
          <a:p>
            <a:endParaRPr lang="en-US"/>
          </a:p>
          <a:p>
            <a:pPr marL="0" indent="0">
              <a:buNone/>
            </a:pPr>
            <a:r>
              <a:rPr lang="en-US" sz="2400">
                <a:solidFill>
                  <a:prstClr val="black"/>
                </a:solidFill>
              </a:rPr>
              <a:t>PREFIX ex: &lt;https://example.com/&gt; </a:t>
            </a:r>
            <a:br>
              <a:rPr lang="en-US" sz="2400">
                <a:solidFill>
                  <a:prstClr val="black"/>
                </a:solidFill>
              </a:rPr>
            </a:br>
            <a:r>
              <a:rPr lang="en-US" sz="2400">
                <a:solidFill>
                  <a:prstClr val="black"/>
                </a:solidFill>
              </a:rPr>
              <a:t>SELECT ?person ?name </a:t>
            </a:r>
            <a:br>
              <a:rPr lang="en-US" sz="2400">
                <a:solidFill>
                  <a:prstClr val="black"/>
                </a:solidFill>
              </a:rPr>
            </a:br>
            <a:r>
              <a:rPr lang="en-US" sz="2400">
                <a:solidFill>
                  <a:prstClr val="black"/>
                </a:solidFill>
              </a:rPr>
              <a:t>WHERE </a:t>
            </a:r>
            <a:br>
              <a:rPr lang="en-US" sz="2400">
                <a:solidFill>
                  <a:prstClr val="black"/>
                </a:solidFill>
              </a:rPr>
            </a:br>
            <a:r>
              <a:rPr lang="en-US" sz="2400">
                <a:solidFill>
                  <a:prstClr val="black"/>
                </a:solidFill>
              </a:rPr>
              <a:t>   { </a:t>
            </a:r>
            <a:br>
              <a:rPr lang="en-US" sz="2400">
                <a:solidFill>
                  <a:prstClr val="black"/>
                </a:solidFill>
              </a:rPr>
            </a:br>
            <a:r>
              <a:rPr lang="en-US" sz="2400">
                <a:solidFill>
                  <a:prstClr val="black"/>
                </a:solidFill>
              </a:rPr>
              <a:t>       ?person rdf:type ex:Person ; </a:t>
            </a:r>
            <a:br>
              <a:rPr lang="en-US" sz="2400">
                <a:solidFill>
                  <a:prstClr val="black"/>
                </a:solidFill>
              </a:rPr>
            </a:br>
            <a:r>
              <a:rPr lang="en-US" sz="2400">
                <a:solidFill>
                  <a:prstClr val="black"/>
                </a:solidFill>
              </a:rPr>
              <a:t>                     ex:name ?name ; </a:t>
            </a:r>
            <a:br>
              <a:rPr lang="en-US" sz="2400">
                <a:solidFill>
                  <a:prstClr val="black"/>
                </a:solidFill>
              </a:rPr>
            </a:br>
            <a:r>
              <a:rPr lang="en-US" sz="2400">
                <a:solidFill>
                  <a:prstClr val="black"/>
                </a:solidFill>
              </a:rPr>
              <a:t>                      ex:age ?age . </a:t>
            </a:r>
            <a:br>
              <a:rPr lang="en-US" sz="2400">
                <a:solidFill>
                  <a:prstClr val="black"/>
                </a:solidFill>
              </a:rPr>
            </a:br>
            <a:r>
              <a:rPr lang="en-US" sz="2400">
                <a:solidFill>
                  <a:prstClr val="black"/>
                </a:solidFill>
              </a:rPr>
              <a:t>    FILTER (xsd:integer(?age) &gt;= 18) </a:t>
            </a:r>
          </a:p>
          <a:p>
            <a:pPr marL="0" indent="0">
              <a:buNone/>
            </a:pPr>
            <a:r>
              <a:rPr lang="en-US" sz="2400">
                <a:solidFill>
                  <a:prstClr val="black"/>
                </a:solidFill>
              </a:rPr>
              <a:t>   }</a:t>
            </a:r>
            <a:endParaRPr lang="en-US" sz="2400"/>
          </a:p>
        </p:txBody>
      </p:sp>
      <p:cxnSp>
        <p:nvCxnSpPr>
          <p:cNvPr id="4" name="Straight Arrow Connector 3">
            <a:extLst>
              <a:ext uri="{FF2B5EF4-FFF2-40B4-BE49-F238E27FC236}">
                <a16:creationId xmlns:a16="http://schemas.microsoft.com/office/drawing/2014/main" id="{2DC0A0BD-C894-43AB-5F08-6F894C760A96}"/>
              </a:ext>
            </a:extLst>
          </p:cNvPr>
          <p:cNvCxnSpPr>
            <a:cxnSpLocks/>
          </p:cNvCxnSpPr>
          <p:nvPr/>
        </p:nvCxnSpPr>
        <p:spPr>
          <a:xfrm flipH="1" flipV="1">
            <a:off x="5849471" y="3428999"/>
            <a:ext cx="1506070"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4CC384-BA6A-AFDB-DDFF-89324C8CE122}"/>
              </a:ext>
            </a:extLst>
          </p:cNvPr>
          <p:cNvSpPr txBox="1"/>
          <p:nvPr/>
        </p:nvSpPr>
        <p:spPr>
          <a:xfrm>
            <a:off x="7449784" y="3198166"/>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cxnSp>
        <p:nvCxnSpPr>
          <p:cNvPr id="7" name="Straight Arrow Connector 6">
            <a:extLst>
              <a:ext uri="{FF2B5EF4-FFF2-40B4-BE49-F238E27FC236}">
                <a16:creationId xmlns:a16="http://schemas.microsoft.com/office/drawing/2014/main" id="{A086E248-C294-CBF2-6363-BC6D564698CC}"/>
              </a:ext>
            </a:extLst>
          </p:cNvPr>
          <p:cNvCxnSpPr>
            <a:cxnSpLocks/>
          </p:cNvCxnSpPr>
          <p:nvPr/>
        </p:nvCxnSpPr>
        <p:spPr>
          <a:xfrm flipH="1">
            <a:off x="4020671" y="3794768"/>
            <a:ext cx="333487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81BAB9-BB91-454D-AA48-61321DF41006}"/>
              </a:ext>
            </a:extLst>
          </p:cNvPr>
          <p:cNvSpPr txBox="1"/>
          <p:nvPr/>
        </p:nvSpPr>
        <p:spPr>
          <a:xfrm>
            <a:off x="7449784" y="3563934"/>
            <a:ext cx="32141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SELECT variables...</a:t>
            </a:r>
          </a:p>
        </p:txBody>
      </p:sp>
      <p:cxnSp>
        <p:nvCxnSpPr>
          <p:cNvPr id="10" name="Straight Arrow Connector 9">
            <a:extLst>
              <a:ext uri="{FF2B5EF4-FFF2-40B4-BE49-F238E27FC236}">
                <a16:creationId xmlns:a16="http://schemas.microsoft.com/office/drawing/2014/main" id="{5C95EA6C-D265-545B-0CB2-E5408383D926}"/>
              </a:ext>
            </a:extLst>
          </p:cNvPr>
          <p:cNvCxnSpPr>
            <a:cxnSpLocks/>
          </p:cNvCxnSpPr>
          <p:nvPr/>
        </p:nvCxnSpPr>
        <p:spPr>
          <a:xfrm flipH="1">
            <a:off x="2353235" y="4111212"/>
            <a:ext cx="551329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D89580-35CF-6A21-40E1-0CC7089FF4CC}"/>
              </a:ext>
            </a:extLst>
          </p:cNvPr>
          <p:cNvSpPr txBox="1"/>
          <p:nvPr/>
        </p:nvSpPr>
        <p:spPr>
          <a:xfrm>
            <a:off x="7449784" y="3880378"/>
            <a:ext cx="32141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...WHERE...</a:t>
            </a:r>
          </a:p>
        </p:txBody>
      </p:sp>
      <p:cxnSp>
        <p:nvCxnSpPr>
          <p:cNvPr id="14" name="Straight Arrow Connector 13">
            <a:extLst>
              <a:ext uri="{FF2B5EF4-FFF2-40B4-BE49-F238E27FC236}">
                <a16:creationId xmlns:a16="http://schemas.microsoft.com/office/drawing/2014/main" id="{DEB47649-C486-6511-59E8-052A4F4616E4}"/>
              </a:ext>
            </a:extLst>
          </p:cNvPr>
          <p:cNvCxnSpPr>
            <a:cxnSpLocks/>
          </p:cNvCxnSpPr>
          <p:nvPr/>
        </p:nvCxnSpPr>
        <p:spPr>
          <a:xfrm flipH="1">
            <a:off x="4988859" y="4773756"/>
            <a:ext cx="271630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C9E613-8D8F-9703-5E19-476F13E40A25}"/>
              </a:ext>
            </a:extLst>
          </p:cNvPr>
          <p:cNvSpPr txBox="1"/>
          <p:nvPr/>
        </p:nvSpPr>
        <p:spPr>
          <a:xfrm>
            <a:off x="7476678" y="4542922"/>
            <a:ext cx="387712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...someone is a Person...</a:t>
            </a:r>
          </a:p>
        </p:txBody>
      </p:sp>
      <p:cxnSp>
        <p:nvCxnSpPr>
          <p:cNvPr id="18" name="Straight Arrow Connector 17">
            <a:extLst>
              <a:ext uri="{FF2B5EF4-FFF2-40B4-BE49-F238E27FC236}">
                <a16:creationId xmlns:a16="http://schemas.microsoft.com/office/drawing/2014/main" id="{4F4CCBAC-3AE0-42C4-02C9-5B00ED1761AE}"/>
              </a:ext>
            </a:extLst>
          </p:cNvPr>
          <p:cNvCxnSpPr>
            <a:cxnSpLocks/>
          </p:cNvCxnSpPr>
          <p:nvPr/>
        </p:nvCxnSpPr>
        <p:spPr>
          <a:xfrm flipH="1">
            <a:off x="4988859" y="5074484"/>
            <a:ext cx="271630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3EEF3E9-4085-ABF3-E05F-C14028468AB1}"/>
              </a:ext>
            </a:extLst>
          </p:cNvPr>
          <p:cNvSpPr txBox="1"/>
          <p:nvPr/>
        </p:nvSpPr>
        <p:spPr>
          <a:xfrm>
            <a:off x="7476678" y="4843650"/>
            <a:ext cx="387712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...with a name...</a:t>
            </a:r>
          </a:p>
        </p:txBody>
      </p:sp>
      <p:cxnSp>
        <p:nvCxnSpPr>
          <p:cNvPr id="20" name="Straight Arrow Connector 19">
            <a:extLst>
              <a:ext uri="{FF2B5EF4-FFF2-40B4-BE49-F238E27FC236}">
                <a16:creationId xmlns:a16="http://schemas.microsoft.com/office/drawing/2014/main" id="{3142B347-5DA6-E20B-3D48-2D58304C614F}"/>
              </a:ext>
            </a:extLst>
          </p:cNvPr>
          <p:cNvCxnSpPr>
            <a:cxnSpLocks/>
          </p:cNvCxnSpPr>
          <p:nvPr/>
        </p:nvCxnSpPr>
        <p:spPr>
          <a:xfrm flipH="1">
            <a:off x="5015753" y="5398993"/>
            <a:ext cx="271630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1E51DC-25D4-0044-6A9F-A22D2AB05F69}"/>
              </a:ext>
            </a:extLst>
          </p:cNvPr>
          <p:cNvSpPr txBox="1"/>
          <p:nvPr/>
        </p:nvSpPr>
        <p:spPr>
          <a:xfrm>
            <a:off x="7503572" y="5168159"/>
            <a:ext cx="387712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...and age...</a:t>
            </a:r>
          </a:p>
        </p:txBody>
      </p:sp>
    </p:spTree>
    <p:extLst>
      <p:ext uri="{BB962C8B-B14F-4D97-AF65-F5344CB8AC3E}">
        <p14:creationId xmlns:p14="http://schemas.microsoft.com/office/powerpoint/2010/main" val="427443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FILTER</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The FILTER keyword restricts the conditions in the WHERE clause using boolean and other functions </a:t>
            </a:r>
          </a:p>
          <a:p>
            <a:endParaRPr lang="en-US"/>
          </a:p>
          <a:p>
            <a:pPr marL="0" indent="0">
              <a:buNone/>
            </a:pPr>
            <a:r>
              <a:rPr lang="en-US" sz="2400">
                <a:solidFill>
                  <a:prstClr val="black"/>
                </a:solidFill>
              </a:rPr>
              <a:t>PREFIX ex: &lt;https://example.com/&gt; </a:t>
            </a:r>
            <a:br>
              <a:rPr lang="en-US" sz="2400">
                <a:solidFill>
                  <a:prstClr val="black"/>
                </a:solidFill>
              </a:rPr>
            </a:br>
            <a:r>
              <a:rPr lang="en-US" sz="2400">
                <a:solidFill>
                  <a:prstClr val="black"/>
                </a:solidFill>
              </a:rPr>
              <a:t>SELECT ?person ?name </a:t>
            </a:r>
            <a:br>
              <a:rPr lang="en-US" sz="2400">
                <a:solidFill>
                  <a:prstClr val="black"/>
                </a:solidFill>
              </a:rPr>
            </a:br>
            <a:r>
              <a:rPr lang="en-US" sz="2400">
                <a:solidFill>
                  <a:prstClr val="black"/>
                </a:solidFill>
              </a:rPr>
              <a:t>WHERE </a:t>
            </a:r>
            <a:br>
              <a:rPr lang="en-US" sz="2400">
                <a:solidFill>
                  <a:prstClr val="black"/>
                </a:solidFill>
              </a:rPr>
            </a:br>
            <a:r>
              <a:rPr lang="en-US" sz="2400">
                <a:solidFill>
                  <a:prstClr val="black"/>
                </a:solidFill>
              </a:rPr>
              <a:t>   { </a:t>
            </a:r>
            <a:br>
              <a:rPr lang="en-US" sz="2400">
                <a:solidFill>
                  <a:prstClr val="black"/>
                </a:solidFill>
              </a:rPr>
            </a:br>
            <a:r>
              <a:rPr lang="en-US" sz="2400">
                <a:solidFill>
                  <a:prstClr val="black"/>
                </a:solidFill>
              </a:rPr>
              <a:t>       ?person rdf:type ex:Person ; </a:t>
            </a:r>
            <a:br>
              <a:rPr lang="en-US" sz="2400">
                <a:solidFill>
                  <a:prstClr val="black"/>
                </a:solidFill>
              </a:rPr>
            </a:br>
            <a:r>
              <a:rPr lang="en-US" sz="2400">
                <a:solidFill>
                  <a:prstClr val="black"/>
                </a:solidFill>
              </a:rPr>
              <a:t>                     ex:name ?name ; </a:t>
            </a:r>
            <a:br>
              <a:rPr lang="en-US" sz="2400">
                <a:solidFill>
                  <a:prstClr val="black"/>
                </a:solidFill>
              </a:rPr>
            </a:br>
            <a:r>
              <a:rPr lang="en-US" sz="2400">
                <a:solidFill>
                  <a:prstClr val="black"/>
                </a:solidFill>
              </a:rPr>
              <a:t>                      ex:age ?age . </a:t>
            </a:r>
            <a:br>
              <a:rPr lang="en-US" sz="2400">
                <a:solidFill>
                  <a:prstClr val="black"/>
                </a:solidFill>
              </a:rPr>
            </a:br>
            <a:r>
              <a:rPr lang="en-US" sz="2400">
                <a:solidFill>
                  <a:prstClr val="black"/>
                </a:solidFill>
              </a:rPr>
              <a:t>    FILTER (xsd:integer(?age) &gt;= 18) </a:t>
            </a:r>
          </a:p>
          <a:p>
            <a:pPr marL="0" indent="0">
              <a:buNone/>
            </a:pPr>
            <a:r>
              <a:rPr lang="en-US" sz="2400">
                <a:solidFill>
                  <a:prstClr val="black"/>
                </a:solidFill>
              </a:rPr>
              <a:t>   }</a:t>
            </a:r>
            <a:endParaRPr lang="en-US" sz="2400"/>
          </a:p>
        </p:txBody>
      </p:sp>
      <p:cxnSp>
        <p:nvCxnSpPr>
          <p:cNvPr id="4" name="Straight Arrow Connector 3">
            <a:extLst>
              <a:ext uri="{FF2B5EF4-FFF2-40B4-BE49-F238E27FC236}">
                <a16:creationId xmlns:a16="http://schemas.microsoft.com/office/drawing/2014/main" id="{2DC0A0BD-C894-43AB-5F08-6F894C760A96}"/>
              </a:ext>
            </a:extLst>
          </p:cNvPr>
          <p:cNvCxnSpPr>
            <a:cxnSpLocks/>
          </p:cNvCxnSpPr>
          <p:nvPr/>
        </p:nvCxnSpPr>
        <p:spPr>
          <a:xfrm flipH="1" flipV="1">
            <a:off x="5849471" y="3428999"/>
            <a:ext cx="1506070"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4CC384-BA6A-AFDB-DDFF-89324C8CE122}"/>
              </a:ext>
            </a:extLst>
          </p:cNvPr>
          <p:cNvSpPr txBox="1"/>
          <p:nvPr/>
        </p:nvSpPr>
        <p:spPr>
          <a:xfrm>
            <a:off x="7449784" y="3198166"/>
            <a:ext cx="32141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Declare the namespace</a:t>
            </a:r>
          </a:p>
        </p:txBody>
      </p:sp>
      <p:cxnSp>
        <p:nvCxnSpPr>
          <p:cNvPr id="7" name="Straight Arrow Connector 6">
            <a:extLst>
              <a:ext uri="{FF2B5EF4-FFF2-40B4-BE49-F238E27FC236}">
                <a16:creationId xmlns:a16="http://schemas.microsoft.com/office/drawing/2014/main" id="{A086E248-C294-CBF2-6363-BC6D564698CC}"/>
              </a:ext>
            </a:extLst>
          </p:cNvPr>
          <p:cNvCxnSpPr>
            <a:cxnSpLocks/>
          </p:cNvCxnSpPr>
          <p:nvPr/>
        </p:nvCxnSpPr>
        <p:spPr>
          <a:xfrm flipH="1">
            <a:off x="4020671" y="3794768"/>
            <a:ext cx="333487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81BAB9-BB91-454D-AA48-61321DF41006}"/>
              </a:ext>
            </a:extLst>
          </p:cNvPr>
          <p:cNvSpPr txBox="1"/>
          <p:nvPr/>
        </p:nvSpPr>
        <p:spPr>
          <a:xfrm>
            <a:off x="7449784" y="3563934"/>
            <a:ext cx="32141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SELECT variables...</a:t>
            </a:r>
          </a:p>
        </p:txBody>
      </p:sp>
      <p:cxnSp>
        <p:nvCxnSpPr>
          <p:cNvPr id="10" name="Straight Arrow Connector 9">
            <a:extLst>
              <a:ext uri="{FF2B5EF4-FFF2-40B4-BE49-F238E27FC236}">
                <a16:creationId xmlns:a16="http://schemas.microsoft.com/office/drawing/2014/main" id="{5C95EA6C-D265-545B-0CB2-E5408383D926}"/>
              </a:ext>
            </a:extLst>
          </p:cNvPr>
          <p:cNvCxnSpPr>
            <a:cxnSpLocks/>
          </p:cNvCxnSpPr>
          <p:nvPr/>
        </p:nvCxnSpPr>
        <p:spPr>
          <a:xfrm flipH="1">
            <a:off x="2353235" y="4111212"/>
            <a:ext cx="551329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D89580-35CF-6A21-40E1-0CC7089FF4CC}"/>
              </a:ext>
            </a:extLst>
          </p:cNvPr>
          <p:cNvSpPr txBox="1"/>
          <p:nvPr/>
        </p:nvSpPr>
        <p:spPr>
          <a:xfrm>
            <a:off x="7449784" y="3880378"/>
            <a:ext cx="32141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...WHERE...</a:t>
            </a:r>
          </a:p>
        </p:txBody>
      </p:sp>
      <p:cxnSp>
        <p:nvCxnSpPr>
          <p:cNvPr id="14" name="Straight Arrow Connector 13">
            <a:extLst>
              <a:ext uri="{FF2B5EF4-FFF2-40B4-BE49-F238E27FC236}">
                <a16:creationId xmlns:a16="http://schemas.microsoft.com/office/drawing/2014/main" id="{DEB47649-C486-6511-59E8-052A4F4616E4}"/>
              </a:ext>
            </a:extLst>
          </p:cNvPr>
          <p:cNvCxnSpPr>
            <a:cxnSpLocks/>
          </p:cNvCxnSpPr>
          <p:nvPr/>
        </p:nvCxnSpPr>
        <p:spPr>
          <a:xfrm flipH="1">
            <a:off x="4988859" y="4773756"/>
            <a:ext cx="271630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C9E613-8D8F-9703-5E19-476F13E40A25}"/>
              </a:ext>
            </a:extLst>
          </p:cNvPr>
          <p:cNvSpPr txBox="1"/>
          <p:nvPr/>
        </p:nvSpPr>
        <p:spPr>
          <a:xfrm>
            <a:off x="7476678" y="4542922"/>
            <a:ext cx="387712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...someone is a Person...</a:t>
            </a:r>
          </a:p>
        </p:txBody>
      </p:sp>
      <p:cxnSp>
        <p:nvCxnSpPr>
          <p:cNvPr id="18" name="Straight Arrow Connector 17">
            <a:extLst>
              <a:ext uri="{FF2B5EF4-FFF2-40B4-BE49-F238E27FC236}">
                <a16:creationId xmlns:a16="http://schemas.microsoft.com/office/drawing/2014/main" id="{4F4CCBAC-3AE0-42C4-02C9-5B00ED1761AE}"/>
              </a:ext>
            </a:extLst>
          </p:cNvPr>
          <p:cNvCxnSpPr>
            <a:cxnSpLocks/>
          </p:cNvCxnSpPr>
          <p:nvPr/>
        </p:nvCxnSpPr>
        <p:spPr>
          <a:xfrm flipH="1">
            <a:off x="4988859" y="5074484"/>
            <a:ext cx="271630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3EEF3E9-4085-ABF3-E05F-C14028468AB1}"/>
              </a:ext>
            </a:extLst>
          </p:cNvPr>
          <p:cNvSpPr txBox="1"/>
          <p:nvPr/>
        </p:nvSpPr>
        <p:spPr>
          <a:xfrm>
            <a:off x="7476678" y="4843650"/>
            <a:ext cx="387712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...with a name...</a:t>
            </a:r>
          </a:p>
        </p:txBody>
      </p:sp>
      <p:cxnSp>
        <p:nvCxnSpPr>
          <p:cNvPr id="20" name="Straight Arrow Connector 19">
            <a:extLst>
              <a:ext uri="{FF2B5EF4-FFF2-40B4-BE49-F238E27FC236}">
                <a16:creationId xmlns:a16="http://schemas.microsoft.com/office/drawing/2014/main" id="{3142B347-5DA6-E20B-3D48-2D58304C614F}"/>
              </a:ext>
            </a:extLst>
          </p:cNvPr>
          <p:cNvCxnSpPr>
            <a:cxnSpLocks/>
          </p:cNvCxnSpPr>
          <p:nvPr/>
        </p:nvCxnSpPr>
        <p:spPr>
          <a:xfrm flipH="1">
            <a:off x="5015753" y="5398993"/>
            <a:ext cx="271630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1E51DC-25D4-0044-6A9F-A22D2AB05F69}"/>
              </a:ext>
            </a:extLst>
          </p:cNvPr>
          <p:cNvSpPr txBox="1"/>
          <p:nvPr/>
        </p:nvSpPr>
        <p:spPr>
          <a:xfrm>
            <a:off x="7503572" y="5168159"/>
            <a:ext cx="387712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...and age...</a:t>
            </a:r>
          </a:p>
        </p:txBody>
      </p:sp>
      <p:cxnSp>
        <p:nvCxnSpPr>
          <p:cNvPr id="22" name="Straight Arrow Connector 21">
            <a:extLst>
              <a:ext uri="{FF2B5EF4-FFF2-40B4-BE49-F238E27FC236}">
                <a16:creationId xmlns:a16="http://schemas.microsoft.com/office/drawing/2014/main" id="{522D1154-26DB-C451-8D0A-681BB0DC2F21}"/>
              </a:ext>
            </a:extLst>
          </p:cNvPr>
          <p:cNvCxnSpPr>
            <a:cxnSpLocks/>
          </p:cNvCxnSpPr>
          <p:nvPr/>
        </p:nvCxnSpPr>
        <p:spPr>
          <a:xfrm flipH="1">
            <a:off x="5551564" y="5764760"/>
            <a:ext cx="222083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B2BA16-00F0-2ADE-A818-2DF038125651}"/>
              </a:ext>
            </a:extLst>
          </p:cNvPr>
          <p:cNvSpPr txBox="1"/>
          <p:nvPr/>
        </p:nvSpPr>
        <p:spPr>
          <a:xfrm>
            <a:off x="7866529" y="5503904"/>
            <a:ext cx="292249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...but keep only the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Garamond" panose="02020404030301010803" pitchFamily="18" charset="0"/>
                <a:ea typeface="+mn-ea"/>
                <a:cs typeface="+mn-cs"/>
              </a:rPr>
              <a:t>people over 18.</a:t>
            </a:r>
          </a:p>
        </p:txBody>
      </p:sp>
    </p:spTree>
    <p:extLst>
      <p:ext uri="{BB962C8B-B14F-4D97-AF65-F5344CB8AC3E}">
        <p14:creationId xmlns:p14="http://schemas.microsoft.com/office/powerpoint/2010/main" val="2293972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FILTER</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FILTER functions include: </a:t>
            </a:r>
          </a:p>
          <a:p>
            <a:endParaRPr lang="en-US"/>
          </a:p>
          <a:p>
            <a:pPr marL="0" indent="0">
              <a:buNone/>
            </a:pPr>
            <a:endParaRPr lang="en-US"/>
          </a:p>
          <a:p>
            <a:endParaRPr lang="en-US"/>
          </a:p>
        </p:txBody>
      </p:sp>
      <p:pic>
        <p:nvPicPr>
          <p:cNvPr id="5" name="Picture 4" descr="Text, letter&#10;&#10;Description automatically generated">
            <a:extLst>
              <a:ext uri="{FF2B5EF4-FFF2-40B4-BE49-F238E27FC236}">
                <a16:creationId xmlns:a16="http://schemas.microsoft.com/office/drawing/2014/main" id="{E525336B-22A6-C1D9-CC83-B2E4FBD68FD4}"/>
              </a:ext>
            </a:extLst>
          </p:cNvPr>
          <p:cNvPicPr>
            <a:picLocks noChangeAspect="1"/>
          </p:cNvPicPr>
          <p:nvPr/>
        </p:nvPicPr>
        <p:blipFill>
          <a:blip r:embed="rId2"/>
          <a:stretch>
            <a:fillRect/>
          </a:stretch>
        </p:blipFill>
        <p:spPr>
          <a:xfrm>
            <a:off x="521447" y="2688057"/>
            <a:ext cx="7772400" cy="2048703"/>
          </a:xfrm>
          <a:prstGeom prst="rect">
            <a:avLst/>
          </a:prstGeom>
          <a:ln>
            <a:solidFill>
              <a:schemeClr val="tx1"/>
            </a:solidFill>
          </a:ln>
        </p:spPr>
      </p:pic>
      <p:pic>
        <p:nvPicPr>
          <p:cNvPr id="7" name="Picture 6" descr="A picture containing calendar&#10;&#10;Description automatically generated">
            <a:extLst>
              <a:ext uri="{FF2B5EF4-FFF2-40B4-BE49-F238E27FC236}">
                <a16:creationId xmlns:a16="http://schemas.microsoft.com/office/drawing/2014/main" id="{94805762-2C11-45DC-BEB5-9F0CEE26113C}"/>
              </a:ext>
            </a:extLst>
          </p:cNvPr>
          <p:cNvPicPr>
            <a:picLocks noChangeAspect="1"/>
          </p:cNvPicPr>
          <p:nvPr/>
        </p:nvPicPr>
        <p:blipFill>
          <a:blip r:embed="rId3"/>
          <a:stretch>
            <a:fillRect/>
          </a:stretch>
        </p:blipFill>
        <p:spPr>
          <a:xfrm>
            <a:off x="8990175" y="2688057"/>
            <a:ext cx="1667296" cy="2048703"/>
          </a:xfrm>
          <a:prstGeom prst="rect">
            <a:avLst/>
          </a:prstGeom>
          <a:ln>
            <a:solidFill>
              <a:schemeClr val="tx1"/>
            </a:solidFill>
          </a:ln>
        </p:spPr>
      </p:pic>
      <p:pic>
        <p:nvPicPr>
          <p:cNvPr id="9" name="Picture 8" descr="Text&#10;&#10;Description automatically generated">
            <a:extLst>
              <a:ext uri="{FF2B5EF4-FFF2-40B4-BE49-F238E27FC236}">
                <a16:creationId xmlns:a16="http://schemas.microsoft.com/office/drawing/2014/main" id="{7299DC3F-362F-4089-ADDD-64A3CDE1D51F}"/>
              </a:ext>
            </a:extLst>
          </p:cNvPr>
          <p:cNvPicPr>
            <a:picLocks noChangeAspect="1"/>
          </p:cNvPicPr>
          <p:nvPr/>
        </p:nvPicPr>
        <p:blipFill>
          <a:blip r:embed="rId4"/>
          <a:stretch>
            <a:fillRect/>
          </a:stretch>
        </p:blipFill>
        <p:spPr>
          <a:xfrm>
            <a:off x="2209800" y="5182871"/>
            <a:ext cx="7772400" cy="1229017"/>
          </a:xfrm>
          <a:prstGeom prst="rect">
            <a:avLst/>
          </a:prstGeom>
          <a:ln>
            <a:solidFill>
              <a:schemeClr val="tx1"/>
            </a:solidFill>
          </a:ln>
        </p:spPr>
      </p:pic>
    </p:spTree>
    <p:extLst>
      <p:ext uri="{BB962C8B-B14F-4D97-AF65-F5344CB8AC3E}">
        <p14:creationId xmlns:p14="http://schemas.microsoft.com/office/powerpoint/2010/main" val="2601583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FILTER</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FILTER functions include: </a:t>
            </a:r>
          </a:p>
          <a:p>
            <a:endParaRPr lang="en-US"/>
          </a:p>
          <a:p>
            <a:pPr marL="0" indent="0">
              <a:buNone/>
            </a:pPr>
            <a:endParaRPr lang="en-US"/>
          </a:p>
          <a:p>
            <a:endParaRPr lang="en-US"/>
          </a:p>
        </p:txBody>
      </p:sp>
      <p:pic>
        <p:nvPicPr>
          <p:cNvPr id="5" name="Picture 4" descr="Text, letter&#10;&#10;Description automatically generated">
            <a:extLst>
              <a:ext uri="{FF2B5EF4-FFF2-40B4-BE49-F238E27FC236}">
                <a16:creationId xmlns:a16="http://schemas.microsoft.com/office/drawing/2014/main" id="{E525336B-22A6-C1D9-CC83-B2E4FBD68FD4}"/>
              </a:ext>
            </a:extLst>
          </p:cNvPr>
          <p:cNvPicPr>
            <a:picLocks noChangeAspect="1"/>
          </p:cNvPicPr>
          <p:nvPr/>
        </p:nvPicPr>
        <p:blipFill>
          <a:blip r:embed="rId2"/>
          <a:stretch>
            <a:fillRect/>
          </a:stretch>
        </p:blipFill>
        <p:spPr>
          <a:xfrm>
            <a:off x="521447" y="2688057"/>
            <a:ext cx="7772400" cy="2048703"/>
          </a:xfrm>
          <a:prstGeom prst="rect">
            <a:avLst/>
          </a:prstGeom>
          <a:ln>
            <a:solidFill>
              <a:schemeClr val="tx1"/>
            </a:solidFill>
          </a:ln>
        </p:spPr>
      </p:pic>
      <p:pic>
        <p:nvPicPr>
          <p:cNvPr id="7" name="Picture 6" descr="A picture containing calendar&#10;&#10;Description automatically generated">
            <a:extLst>
              <a:ext uri="{FF2B5EF4-FFF2-40B4-BE49-F238E27FC236}">
                <a16:creationId xmlns:a16="http://schemas.microsoft.com/office/drawing/2014/main" id="{94805762-2C11-45DC-BEB5-9F0CEE26113C}"/>
              </a:ext>
            </a:extLst>
          </p:cNvPr>
          <p:cNvPicPr>
            <a:picLocks noChangeAspect="1"/>
          </p:cNvPicPr>
          <p:nvPr/>
        </p:nvPicPr>
        <p:blipFill>
          <a:blip r:embed="rId3"/>
          <a:stretch>
            <a:fillRect/>
          </a:stretch>
        </p:blipFill>
        <p:spPr>
          <a:xfrm>
            <a:off x="8990175" y="2688057"/>
            <a:ext cx="1667296" cy="2048703"/>
          </a:xfrm>
          <a:prstGeom prst="rect">
            <a:avLst/>
          </a:prstGeom>
          <a:ln>
            <a:solidFill>
              <a:schemeClr val="tx1"/>
            </a:solidFill>
          </a:ln>
        </p:spPr>
      </p:pic>
      <p:pic>
        <p:nvPicPr>
          <p:cNvPr id="9" name="Picture 8" descr="Text&#10;&#10;Description automatically generated">
            <a:extLst>
              <a:ext uri="{FF2B5EF4-FFF2-40B4-BE49-F238E27FC236}">
                <a16:creationId xmlns:a16="http://schemas.microsoft.com/office/drawing/2014/main" id="{7299DC3F-362F-4089-ADDD-64A3CDE1D51F}"/>
              </a:ext>
            </a:extLst>
          </p:cNvPr>
          <p:cNvPicPr>
            <a:picLocks noChangeAspect="1"/>
          </p:cNvPicPr>
          <p:nvPr/>
        </p:nvPicPr>
        <p:blipFill>
          <a:blip r:embed="rId4"/>
          <a:stretch>
            <a:fillRect/>
          </a:stretch>
        </p:blipFill>
        <p:spPr>
          <a:xfrm>
            <a:off x="2209800" y="5182871"/>
            <a:ext cx="7772400" cy="1229017"/>
          </a:xfrm>
          <a:prstGeom prst="rect">
            <a:avLst/>
          </a:prstGeom>
          <a:ln>
            <a:solidFill>
              <a:schemeClr val="tx1"/>
            </a:solidFill>
          </a:ln>
        </p:spPr>
      </p:pic>
      <p:sp>
        <p:nvSpPr>
          <p:cNvPr id="4" name="Right Brace 3">
            <a:extLst>
              <a:ext uri="{FF2B5EF4-FFF2-40B4-BE49-F238E27FC236}">
                <a16:creationId xmlns:a16="http://schemas.microsoft.com/office/drawing/2014/main" id="{37FAF88F-E2E3-341E-8545-BCE325B9E601}"/>
              </a:ext>
            </a:extLst>
          </p:cNvPr>
          <p:cNvSpPr/>
          <p:nvPr/>
        </p:nvSpPr>
        <p:spPr>
          <a:xfrm rot="16200000">
            <a:off x="9488157" y="1281271"/>
            <a:ext cx="671332" cy="187236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18CF68A-64C8-9DFA-02F2-B5E30EBE11C0}"/>
              </a:ext>
            </a:extLst>
          </p:cNvPr>
          <p:cNvSpPr txBox="1"/>
          <p:nvPr/>
        </p:nvSpPr>
        <p:spPr>
          <a:xfrm>
            <a:off x="7404792" y="781878"/>
            <a:ext cx="4787208" cy="1015663"/>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Logical combinations of filter clauses, e.g.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FILTER (xsd:integer(?age)&gt;18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&amp;&amp; xsd:integer(?age)&lt;25)</a:t>
            </a:r>
          </a:p>
        </p:txBody>
      </p:sp>
    </p:spTree>
    <p:extLst>
      <p:ext uri="{BB962C8B-B14F-4D97-AF65-F5344CB8AC3E}">
        <p14:creationId xmlns:p14="http://schemas.microsoft.com/office/powerpoint/2010/main" val="2321379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FILTER</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FILTER functions include: </a:t>
            </a:r>
          </a:p>
          <a:p>
            <a:endParaRPr lang="en-US"/>
          </a:p>
          <a:p>
            <a:pPr marL="0" indent="0">
              <a:buNone/>
            </a:pPr>
            <a:endParaRPr lang="en-US"/>
          </a:p>
          <a:p>
            <a:endParaRPr lang="en-US"/>
          </a:p>
        </p:txBody>
      </p:sp>
      <p:pic>
        <p:nvPicPr>
          <p:cNvPr id="5" name="Picture 4" descr="Text, letter&#10;&#10;Description automatically generated">
            <a:extLst>
              <a:ext uri="{FF2B5EF4-FFF2-40B4-BE49-F238E27FC236}">
                <a16:creationId xmlns:a16="http://schemas.microsoft.com/office/drawing/2014/main" id="{E525336B-22A6-C1D9-CC83-B2E4FBD68FD4}"/>
              </a:ext>
            </a:extLst>
          </p:cNvPr>
          <p:cNvPicPr>
            <a:picLocks noChangeAspect="1"/>
          </p:cNvPicPr>
          <p:nvPr/>
        </p:nvPicPr>
        <p:blipFill>
          <a:blip r:embed="rId2"/>
          <a:stretch>
            <a:fillRect/>
          </a:stretch>
        </p:blipFill>
        <p:spPr>
          <a:xfrm>
            <a:off x="521447" y="2688057"/>
            <a:ext cx="7772400" cy="2048703"/>
          </a:xfrm>
          <a:prstGeom prst="rect">
            <a:avLst/>
          </a:prstGeom>
          <a:ln>
            <a:solidFill>
              <a:schemeClr val="tx1"/>
            </a:solidFill>
          </a:ln>
        </p:spPr>
      </p:pic>
      <p:pic>
        <p:nvPicPr>
          <p:cNvPr id="7" name="Picture 6" descr="A picture containing calendar&#10;&#10;Description automatically generated">
            <a:extLst>
              <a:ext uri="{FF2B5EF4-FFF2-40B4-BE49-F238E27FC236}">
                <a16:creationId xmlns:a16="http://schemas.microsoft.com/office/drawing/2014/main" id="{94805762-2C11-45DC-BEB5-9F0CEE26113C}"/>
              </a:ext>
            </a:extLst>
          </p:cNvPr>
          <p:cNvPicPr>
            <a:picLocks noChangeAspect="1"/>
          </p:cNvPicPr>
          <p:nvPr/>
        </p:nvPicPr>
        <p:blipFill>
          <a:blip r:embed="rId3"/>
          <a:stretch>
            <a:fillRect/>
          </a:stretch>
        </p:blipFill>
        <p:spPr>
          <a:xfrm>
            <a:off x="8990175" y="2688057"/>
            <a:ext cx="1667296" cy="2048703"/>
          </a:xfrm>
          <a:prstGeom prst="rect">
            <a:avLst/>
          </a:prstGeom>
          <a:ln>
            <a:solidFill>
              <a:schemeClr val="tx1"/>
            </a:solidFill>
          </a:ln>
        </p:spPr>
      </p:pic>
      <p:pic>
        <p:nvPicPr>
          <p:cNvPr id="9" name="Picture 8" descr="Text&#10;&#10;Description automatically generated">
            <a:extLst>
              <a:ext uri="{FF2B5EF4-FFF2-40B4-BE49-F238E27FC236}">
                <a16:creationId xmlns:a16="http://schemas.microsoft.com/office/drawing/2014/main" id="{7299DC3F-362F-4089-ADDD-64A3CDE1D51F}"/>
              </a:ext>
            </a:extLst>
          </p:cNvPr>
          <p:cNvPicPr>
            <a:picLocks noChangeAspect="1"/>
          </p:cNvPicPr>
          <p:nvPr/>
        </p:nvPicPr>
        <p:blipFill>
          <a:blip r:embed="rId4"/>
          <a:stretch>
            <a:fillRect/>
          </a:stretch>
        </p:blipFill>
        <p:spPr>
          <a:xfrm>
            <a:off x="2209800" y="5182871"/>
            <a:ext cx="7772400" cy="1229017"/>
          </a:xfrm>
          <a:prstGeom prst="rect">
            <a:avLst/>
          </a:prstGeom>
          <a:ln>
            <a:solidFill>
              <a:schemeClr val="tx1"/>
            </a:solidFill>
          </a:ln>
        </p:spPr>
      </p:pic>
      <p:sp>
        <p:nvSpPr>
          <p:cNvPr id="4" name="Right Brace 3">
            <a:extLst>
              <a:ext uri="{FF2B5EF4-FFF2-40B4-BE49-F238E27FC236}">
                <a16:creationId xmlns:a16="http://schemas.microsoft.com/office/drawing/2014/main" id="{37FAF88F-E2E3-341E-8545-BCE325B9E601}"/>
              </a:ext>
            </a:extLst>
          </p:cNvPr>
          <p:cNvSpPr/>
          <p:nvPr/>
        </p:nvSpPr>
        <p:spPr>
          <a:xfrm rot="16200000">
            <a:off x="4029846" y="-1524965"/>
            <a:ext cx="755601" cy="807913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18CF68A-64C8-9DFA-02F2-B5E30EBE11C0}"/>
              </a:ext>
            </a:extLst>
          </p:cNvPr>
          <p:cNvSpPr txBox="1"/>
          <p:nvPr/>
        </p:nvSpPr>
        <p:spPr>
          <a:xfrm>
            <a:off x="2454323" y="1221215"/>
            <a:ext cx="4298164" cy="70788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Filter functions to restrict results, e.g.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FILTER (regex(?x, “hello”, “i”))</a:t>
            </a:r>
          </a:p>
        </p:txBody>
      </p:sp>
    </p:spTree>
    <p:extLst>
      <p:ext uri="{BB962C8B-B14F-4D97-AF65-F5344CB8AC3E}">
        <p14:creationId xmlns:p14="http://schemas.microsoft.com/office/powerpoint/2010/main" val="501902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61F-47F2-E585-5E9F-671A6FCBFA1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3C5835E8-70A0-A19B-8BF1-D023B3571976}"/>
              </a:ext>
            </a:extLst>
          </p:cNvPr>
          <p:cNvSpPr>
            <a:spLocks noGrp="1"/>
          </p:cNvSpPr>
          <p:nvPr>
            <p:ph idx="1"/>
          </p:nvPr>
        </p:nvSpPr>
        <p:spPr/>
        <p:txBody>
          <a:bodyPr/>
          <a:lstStyle/>
          <a:p>
            <a:r>
              <a:rPr lang="en-US"/>
              <a:t>SPARQL</a:t>
            </a:r>
            <a:r>
              <a:rPr lang="en-US">
                <a:solidFill>
                  <a:srgbClr val="FF0000"/>
                </a:solidFill>
              </a:rPr>
              <a:t> </a:t>
            </a:r>
          </a:p>
          <a:p>
            <a:endParaRPr lang="en-US">
              <a:solidFill>
                <a:srgbClr val="FF0000"/>
              </a:solidFill>
            </a:endParaRPr>
          </a:p>
          <a:p>
            <a:r>
              <a:rPr lang="en-US">
                <a:solidFill>
                  <a:srgbClr val="FF0000"/>
                </a:solidFill>
              </a:rPr>
              <a:t>MITRE D3FEND</a:t>
            </a:r>
          </a:p>
          <a:p>
            <a:endParaRPr lang="en-US"/>
          </a:p>
          <a:p>
            <a:r>
              <a:rPr lang="en-US"/>
              <a:t>Semantic Web Vulnerabilities</a:t>
            </a:r>
          </a:p>
          <a:p>
            <a:endParaRPr lang="en-US"/>
          </a:p>
          <a:p>
            <a:r>
              <a:rPr lang="en-US"/>
              <a:t>Formal Verification Meets Ontology Enginering</a:t>
            </a:r>
          </a:p>
          <a:p>
            <a:endParaRPr lang="en-US"/>
          </a:p>
          <a:p>
            <a:endParaRPr lang="en-US"/>
          </a:p>
          <a:p>
            <a:endParaRPr lang="en-US"/>
          </a:p>
          <a:p>
            <a:endParaRPr lang="en-US"/>
          </a:p>
        </p:txBody>
      </p:sp>
    </p:spTree>
    <p:extLst>
      <p:ext uri="{BB962C8B-B14F-4D97-AF65-F5344CB8AC3E}">
        <p14:creationId xmlns:p14="http://schemas.microsoft.com/office/powerpoint/2010/main" val="612655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i="1" dirty="0">
                <a:latin typeface="Garamond" panose="02020404030301010803" pitchFamily="18" charset="0"/>
              </a:rPr>
              <a:t>Semantic Web Stack</a:t>
            </a:r>
          </a:p>
        </p:txBody>
      </p:sp>
      <p:sp>
        <p:nvSpPr>
          <p:cNvPr id="10" name="Content Placeholder 9"/>
          <p:cNvSpPr>
            <a:spLocks noGrp="1"/>
          </p:cNvSpPr>
          <p:nvPr>
            <p:ph sz="quarter" idx="14"/>
          </p:nvPr>
        </p:nvSpPr>
        <p:spPr>
          <a:xfrm>
            <a:off x="711199" y="1752602"/>
            <a:ext cx="6961448" cy="4419599"/>
          </a:xfrm>
        </p:spPr>
        <p:txBody>
          <a:bodyPr>
            <a:normAutofit/>
          </a:bodyPr>
          <a:lstStyle/>
          <a:p>
            <a:pPr>
              <a:buFont typeface="Arial" pitchFamily="34" charset="0"/>
              <a:buChar char="•"/>
            </a:pPr>
            <a:r>
              <a:rPr lang="en-GB" dirty="0">
                <a:latin typeface="Garamond" panose="02020404030301010803" pitchFamily="18" charset="0"/>
              </a:rPr>
              <a:t>“SPARQL” stands for: </a:t>
            </a:r>
          </a:p>
          <a:p>
            <a:pPr lvl="1"/>
            <a:r>
              <a:rPr lang="en-GB" b="1" dirty="0"/>
              <a:t>S</a:t>
            </a:r>
            <a:r>
              <a:rPr lang="en-GB" dirty="0"/>
              <a:t>PARQL </a:t>
            </a:r>
            <a:r>
              <a:rPr lang="en-GB" b="1" dirty="0">
                <a:latin typeface="Garamond" panose="02020404030301010803" pitchFamily="18" charset="0"/>
              </a:rPr>
              <a:t>P</a:t>
            </a:r>
            <a:r>
              <a:rPr lang="en-GB" dirty="0">
                <a:latin typeface="Garamond" panose="02020404030301010803" pitchFamily="18" charset="0"/>
              </a:rPr>
              <a:t>rotocol</a:t>
            </a:r>
          </a:p>
          <a:p>
            <a:pPr lvl="1"/>
            <a:r>
              <a:rPr lang="en-GB" b="1" dirty="0"/>
              <a:t>A</a:t>
            </a:r>
            <a:r>
              <a:rPr lang="en-GB" dirty="0"/>
              <a:t>nd </a:t>
            </a:r>
            <a:r>
              <a:rPr lang="en-GB" b="1" dirty="0">
                <a:latin typeface="Garamond" panose="02020404030301010803" pitchFamily="18" charset="0"/>
              </a:rPr>
              <a:t>R</a:t>
            </a:r>
            <a:r>
              <a:rPr lang="en-GB" dirty="0">
                <a:latin typeface="Garamond" panose="02020404030301010803" pitchFamily="18" charset="0"/>
              </a:rPr>
              <a:t>DF</a:t>
            </a:r>
          </a:p>
          <a:p>
            <a:pPr lvl="1"/>
            <a:r>
              <a:rPr lang="en-GB" b="1" dirty="0"/>
              <a:t>Q</a:t>
            </a:r>
            <a:r>
              <a:rPr lang="en-GB" dirty="0"/>
              <a:t>uery </a:t>
            </a:r>
            <a:r>
              <a:rPr lang="en-GB" b="1" dirty="0"/>
              <a:t>L</a:t>
            </a:r>
            <a:r>
              <a:rPr lang="en-GB" dirty="0"/>
              <a:t>anguage</a:t>
            </a:r>
            <a:endParaRPr lang="en-GB" dirty="0">
              <a:latin typeface="Garamond" panose="02020404030301010803" pitchFamily="18" charset="0"/>
            </a:endParaRPr>
          </a:p>
          <a:p>
            <a:pPr lvl="1">
              <a:buFont typeface="Arial" pitchFamily="34" charset="0"/>
              <a:buChar char="•"/>
            </a:pPr>
            <a:endParaRPr lang="en-GB" dirty="0">
              <a:latin typeface="Garamond" panose="02020404030301010803" pitchFamily="18" charset="0"/>
            </a:endParaRPr>
          </a:p>
          <a:p>
            <a:r>
              <a:rPr lang="en-GB" dirty="0">
                <a:latin typeface="Garamond" panose="02020404030301010803" pitchFamily="18" charset="0"/>
              </a:rPr>
              <a:t>SPARQL is a: </a:t>
            </a:r>
          </a:p>
          <a:p>
            <a:pPr lvl="1"/>
            <a:r>
              <a:rPr lang="en-GB" dirty="0"/>
              <a:t>Core semantic web technology</a:t>
            </a:r>
          </a:p>
          <a:p>
            <a:pPr lvl="1"/>
            <a:r>
              <a:rPr lang="en-GB" i="1" dirty="0"/>
              <a:t>Query language </a:t>
            </a:r>
            <a:r>
              <a:rPr lang="en-GB" dirty="0"/>
              <a:t>for RDF</a:t>
            </a:r>
          </a:p>
          <a:p>
            <a:pPr lvl="1"/>
            <a:r>
              <a:rPr lang="en-GB" dirty="0"/>
              <a:t>A </a:t>
            </a:r>
            <a:r>
              <a:rPr lang="en-GB" i="1" dirty="0"/>
              <a:t>protocol</a:t>
            </a:r>
            <a:r>
              <a:rPr lang="en-GB" dirty="0"/>
              <a:t> for transmitting queries over HTTP</a:t>
            </a:r>
          </a:p>
          <a:p>
            <a:pPr lvl="1"/>
            <a:endParaRPr lang="en-GB" dirty="0">
              <a:latin typeface="Garamond" panose="02020404030301010803" pitchFamily="18" charset="0"/>
            </a:endParaRPr>
          </a:p>
        </p:txBody>
      </p:sp>
      <p:pic>
        <p:nvPicPr>
          <p:cNvPr id="68610" name="Picture 2" descr="http://www.w3.org/DesignIssues/diagrams/sweb-stack/2006a.png"/>
          <p:cNvPicPr>
            <a:picLocks noChangeAspect="1" noChangeArrowheads="1"/>
          </p:cNvPicPr>
          <p:nvPr/>
        </p:nvPicPr>
        <p:blipFill>
          <a:blip r:embed="rId3" cstate="print"/>
          <a:srcRect/>
          <a:stretch>
            <a:fillRect/>
          </a:stretch>
        </p:blipFill>
        <p:spPr bwMode="auto">
          <a:xfrm>
            <a:off x="7788990" y="1946176"/>
            <a:ext cx="4032448" cy="4032449"/>
          </a:xfrm>
          <a:prstGeom prst="rect">
            <a:avLst/>
          </a:prstGeom>
          <a:noFill/>
        </p:spPr>
      </p:pic>
      <p:sp>
        <p:nvSpPr>
          <p:cNvPr id="4" name="Oval 3">
            <a:extLst>
              <a:ext uri="{FF2B5EF4-FFF2-40B4-BE49-F238E27FC236}">
                <a16:creationId xmlns:a16="http://schemas.microsoft.com/office/drawing/2014/main" id="{1B07FA68-DC53-0AAD-2A38-3ACD8E9989C0}"/>
              </a:ext>
            </a:extLst>
          </p:cNvPr>
          <p:cNvSpPr/>
          <p:nvPr/>
        </p:nvSpPr>
        <p:spPr>
          <a:xfrm>
            <a:off x="7977352" y="3609109"/>
            <a:ext cx="1355834" cy="112054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71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7077-8C37-6B09-CD00-AF2F8996D2D1}"/>
              </a:ext>
            </a:extLst>
          </p:cNvPr>
          <p:cNvSpPr>
            <a:spLocks noGrp="1"/>
          </p:cNvSpPr>
          <p:nvPr>
            <p:ph type="title"/>
          </p:nvPr>
        </p:nvSpPr>
        <p:spPr/>
        <p:txBody>
          <a:bodyPr/>
          <a:lstStyle/>
          <a:p>
            <a:r>
              <a:rPr lang="en-US"/>
              <a:t>Jargon</a:t>
            </a:r>
          </a:p>
        </p:txBody>
      </p:sp>
      <p:sp>
        <p:nvSpPr>
          <p:cNvPr id="3" name="Content Placeholder 2">
            <a:extLst>
              <a:ext uri="{FF2B5EF4-FFF2-40B4-BE49-F238E27FC236}">
                <a16:creationId xmlns:a16="http://schemas.microsoft.com/office/drawing/2014/main" id="{DA4572B2-FE7E-1CCF-1189-523F5BBC60A6}"/>
              </a:ext>
            </a:extLst>
          </p:cNvPr>
          <p:cNvSpPr>
            <a:spLocks noGrp="1"/>
          </p:cNvSpPr>
          <p:nvPr>
            <p:ph idx="1"/>
          </p:nvPr>
        </p:nvSpPr>
        <p:spPr/>
        <p:txBody>
          <a:bodyPr/>
          <a:lstStyle/>
          <a:p>
            <a:r>
              <a:rPr lang="en-US"/>
              <a:t>Advanced persistent threat</a:t>
            </a:r>
          </a:p>
          <a:p>
            <a:endParaRPr lang="en-US"/>
          </a:p>
          <a:p>
            <a:r>
              <a:rPr lang="en-US" sz="2800">
                <a:effectLst/>
              </a:rPr>
              <a:t>A </a:t>
            </a:r>
            <a:r>
              <a:rPr lang="en-US" sz="2800" i="1">
                <a:effectLst/>
              </a:rPr>
              <a:t>cybersecurity countermeasure </a:t>
            </a:r>
            <a:r>
              <a:rPr lang="en-US" sz="2800">
                <a:effectLst/>
              </a:rPr>
              <a:t>is any process or tech- nology developed to negate or offset offensive cyber activities </a:t>
            </a:r>
          </a:p>
          <a:p>
            <a:endParaRPr lang="en-US"/>
          </a:p>
          <a:p>
            <a:r>
              <a:rPr lang="en-US" sz="2800">
                <a:effectLst/>
              </a:rPr>
              <a:t>CVE database</a:t>
            </a:r>
            <a:endParaRPr lang="en-US"/>
          </a:p>
          <a:p>
            <a:endParaRPr lang="en-US"/>
          </a:p>
          <a:p>
            <a:endParaRPr lang="en-US"/>
          </a:p>
        </p:txBody>
      </p:sp>
    </p:spTree>
    <p:extLst>
      <p:ext uri="{BB962C8B-B14F-4D97-AF65-F5344CB8AC3E}">
        <p14:creationId xmlns:p14="http://schemas.microsoft.com/office/powerpoint/2010/main" val="876051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F724-A77F-B9F0-B3E4-AB466B5A2E50}"/>
              </a:ext>
            </a:extLst>
          </p:cNvPr>
          <p:cNvSpPr>
            <a:spLocks noGrp="1"/>
          </p:cNvSpPr>
          <p:nvPr>
            <p:ph type="title"/>
          </p:nvPr>
        </p:nvSpPr>
        <p:spPr/>
        <p:txBody>
          <a:bodyPr/>
          <a:lstStyle/>
          <a:p>
            <a:r>
              <a:rPr lang="en-US"/>
              <a:t>Cybersecurity Attack</a:t>
            </a:r>
          </a:p>
        </p:txBody>
      </p:sp>
      <p:pic>
        <p:nvPicPr>
          <p:cNvPr id="6" name="Picture 5">
            <a:extLst>
              <a:ext uri="{FF2B5EF4-FFF2-40B4-BE49-F238E27FC236}">
                <a16:creationId xmlns:a16="http://schemas.microsoft.com/office/drawing/2014/main" id="{344FEFA7-FAF9-D383-2CF6-3DE9F30D2647}"/>
              </a:ext>
            </a:extLst>
          </p:cNvPr>
          <p:cNvPicPr>
            <a:picLocks noChangeAspect="1"/>
          </p:cNvPicPr>
          <p:nvPr/>
        </p:nvPicPr>
        <p:blipFill>
          <a:blip r:embed="rId2"/>
          <a:stretch>
            <a:fillRect/>
          </a:stretch>
        </p:blipFill>
        <p:spPr>
          <a:xfrm>
            <a:off x="6247028" y="516835"/>
            <a:ext cx="5944972" cy="5824330"/>
          </a:xfrm>
          <a:prstGeom prst="rect">
            <a:avLst/>
          </a:prstGeom>
        </p:spPr>
      </p:pic>
      <p:sp>
        <p:nvSpPr>
          <p:cNvPr id="9" name="Content Placeholder 2">
            <a:extLst>
              <a:ext uri="{FF2B5EF4-FFF2-40B4-BE49-F238E27FC236}">
                <a16:creationId xmlns:a16="http://schemas.microsoft.com/office/drawing/2014/main" id="{CF7E37A6-163F-6E3D-6A8E-CE43360E73EA}"/>
              </a:ext>
            </a:extLst>
          </p:cNvPr>
          <p:cNvSpPr>
            <a:spLocks noGrp="1"/>
          </p:cNvSpPr>
          <p:nvPr>
            <p:ph idx="1"/>
          </p:nvPr>
        </p:nvSpPr>
        <p:spPr>
          <a:xfrm>
            <a:off x="838200" y="1825624"/>
            <a:ext cx="10515600" cy="5032375"/>
          </a:xfrm>
        </p:spPr>
        <p:txBody>
          <a:bodyPr>
            <a:normAutofit/>
          </a:bodyPr>
          <a:lstStyle/>
          <a:p>
            <a:r>
              <a:rPr lang="en-US"/>
              <a:t>Stages of attack are distinct from</a:t>
            </a:r>
            <a:br>
              <a:rPr lang="en-US"/>
            </a:br>
            <a:r>
              <a:rPr lang="en-US"/>
              <a:t>deployed tactics and techniques of </a:t>
            </a:r>
            <a:br>
              <a:rPr lang="en-US"/>
            </a:br>
            <a:r>
              <a:rPr lang="en-US"/>
              <a:t>those stages</a:t>
            </a:r>
          </a:p>
          <a:p>
            <a:endParaRPr lang="en-US"/>
          </a:p>
          <a:p>
            <a:r>
              <a:rPr lang="en-US"/>
              <a:t>As well as sub-techniques, etc. </a:t>
            </a:r>
          </a:p>
        </p:txBody>
      </p:sp>
    </p:spTree>
    <p:extLst>
      <p:ext uri="{BB962C8B-B14F-4D97-AF65-F5344CB8AC3E}">
        <p14:creationId xmlns:p14="http://schemas.microsoft.com/office/powerpoint/2010/main" val="3428827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B7DCF4-74CE-F29D-2467-D4E3F3DBE0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0812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D554-33EC-D3A4-048C-B271D65049A5}"/>
              </a:ext>
            </a:extLst>
          </p:cNvPr>
          <p:cNvSpPr>
            <a:spLocks noGrp="1"/>
          </p:cNvSpPr>
          <p:nvPr>
            <p:ph type="title"/>
          </p:nvPr>
        </p:nvSpPr>
        <p:spPr/>
        <p:txBody>
          <a:bodyPr/>
          <a:lstStyle/>
          <a:p>
            <a:r>
              <a:rPr lang="en-US" sz="4400">
                <a:effectLst/>
              </a:rPr>
              <a:t>D3FEND</a:t>
            </a:r>
            <a:endParaRPr lang="en-US"/>
          </a:p>
        </p:txBody>
      </p:sp>
      <p:sp>
        <p:nvSpPr>
          <p:cNvPr id="3" name="Content Placeholder 2">
            <a:extLst>
              <a:ext uri="{FF2B5EF4-FFF2-40B4-BE49-F238E27FC236}">
                <a16:creationId xmlns:a16="http://schemas.microsoft.com/office/drawing/2014/main" id="{C032F856-45B1-3B58-5588-123596554097}"/>
              </a:ext>
            </a:extLst>
          </p:cNvPr>
          <p:cNvSpPr>
            <a:spLocks noGrp="1"/>
          </p:cNvSpPr>
          <p:nvPr>
            <p:ph idx="1"/>
          </p:nvPr>
        </p:nvSpPr>
        <p:spPr/>
        <p:txBody>
          <a:bodyPr>
            <a:normAutofit/>
          </a:bodyPr>
          <a:lstStyle/>
          <a:p>
            <a:r>
              <a:rPr lang="en-US">
                <a:effectLst/>
              </a:rPr>
              <a:t>D3FEND’s longer-term </a:t>
            </a:r>
            <a:br>
              <a:rPr lang="en-US">
                <a:effectLst/>
              </a:rPr>
            </a:br>
            <a:r>
              <a:rPr lang="en-US">
                <a:effectLst/>
              </a:rPr>
              <a:t>goals are to (1) create a </a:t>
            </a:r>
            <a:br>
              <a:rPr lang="en-US">
                <a:effectLst/>
              </a:rPr>
            </a:br>
            <a:r>
              <a:rPr lang="en-US">
                <a:effectLst/>
              </a:rPr>
              <a:t>sustain- able knowledge </a:t>
            </a:r>
            <a:br>
              <a:rPr lang="en-US">
                <a:effectLst/>
              </a:rPr>
            </a:br>
            <a:r>
              <a:rPr lang="en-US">
                <a:effectLst/>
              </a:rPr>
              <a:t>framework for characterizing </a:t>
            </a:r>
            <a:br>
              <a:rPr lang="en-US">
                <a:effectLst/>
              </a:rPr>
            </a:br>
            <a:r>
              <a:rPr lang="en-US">
                <a:effectLst/>
              </a:rPr>
              <a:t>and relating cybersecurity </a:t>
            </a:r>
            <a:br>
              <a:rPr lang="en-US">
                <a:effectLst/>
              </a:rPr>
            </a:br>
            <a:r>
              <a:rPr lang="en-US">
                <a:effectLst/>
              </a:rPr>
              <a:t>countermeasure technology; </a:t>
            </a:r>
            <a:br>
              <a:rPr lang="en-US">
                <a:effectLst/>
              </a:rPr>
            </a:br>
            <a:r>
              <a:rPr lang="en-US">
                <a:effectLst/>
              </a:rPr>
              <a:t>and (2) accelerate knowledge </a:t>
            </a:r>
            <a:br>
              <a:rPr lang="en-US">
                <a:effectLst/>
              </a:rPr>
            </a:br>
            <a:r>
              <a:rPr lang="en-US">
                <a:effectLst/>
              </a:rPr>
              <a:t>discovery and acquisition </a:t>
            </a:r>
            <a:br>
              <a:rPr lang="en-US">
                <a:effectLst/>
              </a:rPr>
            </a:br>
            <a:r>
              <a:rPr lang="en-US">
                <a:effectLst/>
              </a:rPr>
              <a:t>efforts required to keep pace </a:t>
            </a:r>
            <a:br>
              <a:rPr lang="en-US">
                <a:effectLst/>
              </a:rPr>
            </a:br>
            <a:r>
              <a:rPr lang="en-US">
                <a:effectLst/>
              </a:rPr>
              <a:t>with technological changes in </a:t>
            </a:r>
            <a:br>
              <a:rPr lang="en-US">
                <a:effectLst/>
              </a:rPr>
            </a:br>
            <a:r>
              <a:rPr lang="en-US">
                <a:effectLst/>
              </a:rPr>
              <a:t>the cyber domain. </a:t>
            </a:r>
            <a:endParaRPr lang="en-US"/>
          </a:p>
          <a:p>
            <a:endParaRPr lang="en-US"/>
          </a:p>
          <a:p>
            <a:endParaRPr lang="en-US"/>
          </a:p>
        </p:txBody>
      </p:sp>
      <p:pic>
        <p:nvPicPr>
          <p:cNvPr id="7" name="Picture 6">
            <a:extLst>
              <a:ext uri="{FF2B5EF4-FFF2-40B4-BE49-F238E27FC236}">
                <a16:creationId xmlns:a16="http://schemas.microsoft.com/office/drawing/2014/main" id="{F3EA3A3A-353C-7837-556F-6DCD0E363A52}"/>
              </a:ext>
            </a:extLst>
          </p:cNvPr>
          <p:cNvPicPr>
            <a:picLocks noChangeAspect="1"/>
          </p:cNvPicPr>
          <p:nvPr/>
        </p:nvPicPr>
        <p:blipFill>
          <a:blip r:embed="rId2"/>
          <a:stretch>
            <a:fillRect/>
          </a:stretch>
        </p:blipFill>
        <p:spPr>
          <a:xfrm>
            <a:off x="5674738" y="1690688"/>
            <a:ext cx="6219087" cy="4442205"/>
          </a:xfrm>
          <a:prstGeom prst="rect">
            <a:avLst/>
          </a:prstGeom>
        </p:spPr>
      </p:pic>
    </p:spTree>
    <p:extLst>
      <p:ext uri="{BB962C8B-B14F-4D97-AF65-F5344CB8AC3E}">
        <p14:creationId xmlns:p14="http://schemas.microsoft.com/office/powerpoint/2010/main" val="917177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D554-33EC-D3A4-048C-B271D65049A5}"/>
              </a:ext>
            </a:extLst>
          </p:cNvPr>
          <p:cNvSpPr>
            <a:spLocks noGrp="1"/>
          </p:cNvSpPr>
          <p:nvPr>
            <p:ph type="title"/>
          </p:nvPr>
        </p:nvSpPr>
        <p:spPr/>
        <p:txBody>
          <a:bodyPr/>
          <a:lstStyle/>
          <a:p>
            <a:r>
              <a:rPr lang="en-US" sz="4400">
                <a:effectLst/>
              </a:rPr>
              <a:t>D3FEND</a:t>
            </a:r>
            <a:endParaRPr lang="en-US"/>
          </a:p>
        </p:txBody>
      </p:sp>
      <p:sp>
        <p:nvSpPr>
          <p:cNvPr id="3" name="Content Placeholder 2">
            <a:extLst>
              <a:ext uri="{FF2B5EF4-FFF2-40B4-BE49-F238E27FC236}">
                <a16:creationId xmlns:a16="http://schemas.microsoft.com/office/drawing/2014/main" id="{C032F856-45B1-3B58-5588-123596554097}"/>
              </a:ext>
            </a:extLst>
          </p:cNvPr>
          <p:cNvSpPr>
            <a:spLocks noGrp="1"/>
          </p:cNvSpPr>
          <p:nvPr>
            <p:ph idx="1"/>
          </p:nvPr>
        </p:nvSpPr>
        <p:spPr/>
        <p:txBody>
          <a:bodyPr>
            <a:normAutofit/>
          </a:bodyPr>
          <a:lstStyle/>
          <a:p>
            <a:r>
              <a:rPr lang="en-US">
                <a:effectLst/>
              </a:rPr>
              <a:t>D3FEND’s longer-term </a:t>
            </a:r>
            <a:br>
              <a:rPr lang="en-US">
                <a:effectLst/>
              </a:rPr>
            </a:br>
            <a:r>
              <a:rPr lang="en-US">
                <a:effectLst/>
              </a:rPr>
              <a:t>goals are to (1) create a </a:t>
            </a:r>
            <a:br>
              <a:rPr lang="en-US">
                <a:effectLst/>
              </a:rPr>
            </a:br>
            <a:r>
              <a:rPr lang="en-US">
                <a:effectLst/>
              </a:rPr>
              <a:t>sustain- able knowledge </a:t>
            </a:r>
            <a:br>
              <a:rPr lang="en-US">
                <a:effectLst/>
              </a:rPr>
            </a:br>
            <a:r>
              <a:rPr lang="en-US">
                <a:effectLst/>
              </a:rPr>
              <a:t>framework for characterizing </a:t>
            </a:r>
            <a:br>
              <a:rPr lang="en-US">
                <a:effectLst/>
              </a:rPr>
            </a:br>
            <a:r>
              <a:rPr lang="en-US">
                <a:effectLst/>
              </a:rPr>
              <a:t>and relating cybersecurity </a:t>
            </a:r>
            <a:br>
              <a:rPr lang="en-US">
                <a:effectLst/>
              </a:rPr>
            </a:br>
            <a:r>
              <a:rPr lang="en-US">
                <a:effectLst/>
              </a:rPr>
              <a:t>countermeasure technology; </a:t>
            </a:r>
            <a:br>
              <a:rPr lang="en-US">
                <a:effectLst/>
              </a:rPr>
            </a:br>
            <a:r>
              <a:rPr lang="en-US">
                <a:effectLst/>
              </a:rPr>
              <a:t>and (2) accelerate knowledge </a:t>
            </a:r>
            <a:br>
              <a:rPr lang="en-US">
                <a:effectLst/>
              </a:rPr>
            </a:br>
            <a:r>
              <a:rPr lang="en-US">
                <a:effectLst/>
              </a:rPr>
              <a:t>discovery and acquisition </a:t>
            </a:r>
            <a:br>
              <a:rPr lang="en-US">
                <a:effectLst/>
              </a:rPr>
            </a:br>
            <a:r>
              <a:rPr lang="en-US">
                <a:effectLst/>
              </a:rPr>
              <a:t>efforts required to keep pace </a:t>
            </a:r>
            <a:br>
              <a:rPr lang="en-US">
                <a:effectLst/>
              </a:rPr>
            </a:br>
            <a:r>
              <a:rPr lang="en-US">
                <a:effectLst/>
              </a:rPr>
              <a:t>with technological changes in </a:t>
            </a:r>
            <a:br>
              <a:rPr lang="en-US">
                <a:effectLst/>
              </a:rPr>
            </a:br>
            <a:r>
              <a:rPr lang="en-US">
                <a:effectLst/>
              </a:rPr>
              <a:t>the cyber domain. </a:t>
            </a:r>
            <a:endParaRPr lang="en-US"/>
          </a:p>
          <a:p>
            <a:endParaRPr lang="en-US"/>
          </a:p>
          <a:p>
            <a:endParaRPr lang="en-US"/>
          </a:p>
        </p:txBody>
      </p:sp>
      <p:pic>
        <p:nvPicPr>
          <p:cNvPr id="7" name="Picture 6">
            <a:extLst>
              <a:ext uri="{FF2B5EF4-FFF2-40B4-BE49-F238E27FC236}">
                <a16:creationId xmlns:a16="http://schemas.microsoft.com/office/drawing/2014/main" id="{F3EA3A3A-353C-7837-556F-6DCD0E363A52}"/>
              </a:ext>
            </a:extLst>
          </p:cNvPr>
          <p:cNvPicPr>
            <a:picLocks noChangeAspect="1"/>
          </p:cNvPicPr>
          <p:nvPr/>
        </p:nvPicPr>
        <p:blipFill>
          <a:blip r:embed="rId2"/>
          <a:stretch>
            <a:fillRect/>
          </a:stretch>
        </p:blipFill>
        <p:spPr>
          <a:xfrm>
            <a:off x="5674738" y="1690688"/>
            <a:ext cx="6219087" cy="4442205"/>
          </a:xfrm>
          <a:prstGeom prst="rect">
            <a:avLst/>
          </a:prstGeom>
        </p:spPr>
      </p:pic>
      <p:sp>
        <p:nvSpPr>
          <p:cNvPr id="4" name="Oval 3">
            <a:extLst>
              <a:ext uri="{FF2B5EF4-FFF2-40B4-BE49-F238E27FC236}">
                <a16:creationId xmlns:a16="http://schemas.microsoft.com/office/drawing/2014/main" id="{69064174-F0F9-A8C8-9B8A-91427D11F024}"/>
              </a:ext>
            </a:extLst>
          </p:cNvPr>
          <p:cNvSpPr/>
          <p:nvPr/>
        </p:nvSpPr>
        <p:spPr>
          <a:xfrm>
            <a:off x="6609522" y="1825625"/>
            <a:ext cx="1789043" cy="52995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B53BF15-54BF-7852-F91C-8A138F6AD13C}"/>
              </a:ext>
            </a:extLst>
          </p:cNvPr>
          <p:cNvSpPr txBox="1"/>
          <p:nvPr/>
        </p:nvSpPr>
        <p:spPr>
          <a:xfrm>
            <a:off x="5248136" y="881959"/>
            <a:ext cx="451181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John Sweet: “If you can replace a term with </a:t>
            </a:r>
            <a:b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b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“thingy” then you don’t understand it.”</a:t>
            </a:r>
          </a:p>
        </p:txBody>
      </p:sp>
    </p:spTree>
    <p:extLst>
      <p:ext uri="{BB962C8B-B14F-4D97-AF65-F5344CB8AC3E}">
        <p14:creationId xmlns:p14="http://schemas.microsoft.com/office/powerpoint/2010/main" val="1974691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D554-33EC-D3A4-048C-B271D65049A5}"/>
              </a:ext>
            </a:extLst>
          </p:cNvPr>
          <p:cNvSpPr>
            <a:spLocks noGrp="1"/>
          </p:cNvSpPr>
          <p:nvPr>
            <p:ph type="title"/>
          </p:nvPr>
        </p:nvSpPr>
        <p:spPr/>
        <p:txBody>
          <a:bodyPr/>
          <a:lstStyle/>
          <a:p>
            <a:r>
              <a:rPr lang="en-US" sz="4400">
                <a:effectLst/>
              </a:rPr>
              <a:t>D3FEND</a:t>
            </a:r>
            <a:endParaRPr lang="en-US"/>
          </a:p>
        </p:txBody>
      </p:sp>
      <p:sp>
        <p:nvSpPr>
          <p:cNvPr id="3" name="Content Placeholder 2">
            <a:extLst>
              <a:ext uri="{FF2B5EF4-FFF2-40B4-BE49-F238E27FC236}">
                <a16:creationId xmlns:a16="http://schemas.microsoft.com/office/drawing/2014/main" id="{C032F856-45B1-3B58-5588-123596554097}"/>
              </a:ext>
            </a:extLst>
          </p:cNvPr>
          <p:cNvSpPr>
            <a:spLocks noGrp="1"/>
          </p:cNvSpPr>
          <p:nvPr>
            <p:ph idx="1"/>
          </p:nvPr>
        </p:nvSpPr>
        <p:spPr/>
        <p:txBody>
          <a:bodyPr>
            <a:normAutofit/>
          </a:bodyPr>
          <a:lstStyle/>
          <a:p>
            <a:r>
              <a:rPr lang="en-US">
                <a:effectLst/>
              </a:rPr>
              <a:t>D3FEND’s longer-term </a:t>
            </a:r>
            <a:br>
              <a:rPr lang="en-US">
                <a:effectLst/>
              </a:rPr>
            </a:br>
            <a:r>
              <a:rPr lang="en-US">
                <a:effectLst/>
              </a:rPr>
              <a:t>goals are to (1) create a </a:t>
            </a:r>
            <a:br>
              <a:rPr lang="en-US">
                <a:effectLst/>
              </a:rPr>
            </a:br>
            <a:r>
              <a:rPr lang="en-US">
                <a:effectLst/>
              </a:rPr>
              <a:t>sustain- able knowledge </a:t>
            </a:r>
            <a:br>
              <a:rPr lang="en-US">
                <a:effectLst/>
              </a:rPr>
            </a:br>
            <a:r>
              <a:rPr lang="en-US">
                <a:effectLst/>
              </a:rPr>
              <a:t>framework for characterizing </a:t>
            </a:r>
            <a:br>
              <a:rPr lang="en-US">
                <a:effectLst/>
              </a:rPr>
            </a:br>
            <a:r>
              <a:rPr lang="en-US">
                <a:effectLst/>
              </a:rPr>
              <a:t>and relating cybersecurity </a:t>
            </a:r>
            <a:br>
              <a:rPr lang="en-US">
                <a:effectLst/>
              </a:rPr>
            </a:br>
            <a:r>
              <a:rPr lang="en-US">
                <a:effectLst/>
              </a:rPr>
              <a:t>countermeasure technology; </a:t>
            </a:r>
            <a:br>
              <a:rPr lang="en-US">
                <a:effectLst/>
              </a:rPr>
            </a:br>
            <a:r>
              <a:rPr lang="en-US">
                <a:effectLst/>
              </a:rPr>
              <a:t>and (2) accelerate knowledge </a:t>
            </a:r>
            <a:br>
              <a:rPr lang="en-US">
                <a:effectLst/>
              </a:rPr>
            </a:br>
            <a:r>
              <a:rPr lang="en-US">
                <a:effectLst/>
              </a:rPr>
              <a:t>discovery and acquisition </a:t>
            </a:r>
            <a:br>
              <a:rPr lang="en-US">
                <a:effectLst/>
              </a:rPr>
            </a:br>
            <a:r>
              <a:rPr lang="en-US">
                <a:effectLst/>
              </a:rPr>
              <a:t>efforts required to keep pace </a:t>
            </a:r>
            <a:br>
              <a:rPr lang="en-US">
                <a:effectLst/>
              </a:rPr>
            </a:br>
            <a:r>
              <a:rPr lang="en-US">
                <a:effectLst/>
              </a:rPr>
              <a:t>with technological changes in </a:t>
            </a:r>
            <a:br>
              <a:rPr lang="en-US">
                <a:effectLst/>
              </a:rPr>
            </a:br>
            <a:r>
              <a:rPr lang="en-US">
                <a:effectLst/>
              </a:rPr>
              <a:t>the cyber domain. </a:t>
            </a:r>
            <a:endParaRPr lang="en-US"/>
          </a:p>
          <a:p>
            <a:endParaRPr lang="en-US"/>
          </a:p>
          <a:p>
            <a:endParaRPr lang="en-US"/>
          </a:p>
        </p:txBody>
      </p:sp>
      <p:pic>
        <p:nvPicPr>
          <p:cNvPr id="7" name="Picture 6">
            <a:extLst>
              <a:ext uri="{FF2B5EF4-FFF2-40B4-BE49-F238E27FC236}">
                <a16:creationId xmlns:a16="http://schemas.microsoft.com/office/drawing/2014/main" id="{F3EA3A3A-353C-7837-556F-6DCD0E363A52}"/>
              </a:ext>
            </a:extLst>
          </p:cNvPr>
          <p:cNvPicPr>
            <a:picLocks noChangeAspect="1"/>
          </p:cNvPicPr>
          <p:nvPr/>
        </p:nvPicPr>
        <p:blipFill>
          <a:blip r:embed="rId2"/>
          <a:stretch>
            <a:fillRect/>
          </a:stretch>
        </p:blipFill>
        <p:spPr>
          <a:xfrm>
            <a:off x="5674738" y="1690688"/>
            <a:ext cx="6219087" cy="4442205"/>
          </a:xfrm>
          <a:prstGeom prst="rect">
            <a:avLst/>
          </a:prstGeom>
        </p:spPr>
      </p:pic>
      <p:sp>
        <p:nvSpPr>
          <p:cNvPr id="4" name="Oval 3">
            <a:extLst>
              <a:ext uri="{FF2B5EF4-FFF2-40B4-BE49-F238E27FC236}">
                <a16:creationId xmlns:a16="http://schemas.microsoft.com/office/drawing/2014/main" id="{69064174-F0F9-A8C8-9B8A-91427D11F024}"/>
              </a:ext>
            </a:extLst>
          </p:cNvPr>
          <p:cNvSpPr/>
          <p:nvPr/>
        </p:nvSpPr>
        <p:spPr>
          <a:xfrm>
            <a:off x="6788426" y="3545095"/>
            <a:ext cx="1490869" cy="52995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B53BF15-54BF-7852-F91C-8A138F6AD13C}"/>
              </a:ext>
            </a:extLst>
          </p:cNvPr>
          <p:cNvSpPr txBox="1"/>
          <p:nvPr/>
        </p:nvSpPr>
        <p:spPr>
          <a:xfrm>
            <a:off x="6366082" y="881959"/>
            <a:ext cx="22759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Let’s go spelunking...</a:t>
            </a:r>
          </a:p>
        </p:txBody>
      </p:sp>
    </p:spTree>
    <p:extLst>
      <p:ext uri="{BB962C8B-B14F-4D97-AF65-F5344CB8AC3E}">
        <p14:creationId xmlns:p14="http://schemas.microsoft.com/office/powerpoint/2010/main" val="3521720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EF1F-3903-7202-469C-29A486E7789B}"/>
              </a:ext>
            </a:extLst>
          </p:cNvPr>
          <p:cNvSpPr>
            <a:spLocks noGrp="1"/>
          </p:cNvSpPr>
          <p:nvPr>
            <p:ph type="title"/>
          </p:nvPr>
        </p:nvSpPr>
        <p:spPr/>
        <p:txBody>
          <a:bodyPr/>
          <a:lstStyle/>
          <a:p>
            <a:r>
              <a:rPr lang="en-US"/>
              <a:t>Data Inventory</a:t>
            </a:r>
          </a:p>
        </p:txBody>
      </p:sp>
      <p:pic>
        <p:nvPicPr>
          <p:cNvPr id="4" name="Content Placeholder 4">
            <a:extLst>
              <a:ext uri="{FF2B5EF4-FFF2-40B4-BE49-F238E27FC236}">
                <a16:creationId xmlns:a16="http://schemas.microsoft.com/office/drawing/2014/main" id="{D38B6930-7245-AC4F-3423-7268945F21AA}"/>
              </a:ext>
            </a:extLst>
          </p:cNvPr>
          <p:cNvPicPr>
            <a:picLocks noChangeAspect="1"/>
          </p:cNvPicPr>
          <p:nvPr/>
        </p:nvPicPr>
        <p:blipFill>
          <a:blip r:embed="rId2"/>
          <a:stretch>
            <a:fillRect/>
          </a:stretch>
        </p:blipFill>
        <p:spPr>
          <a:xfrm>
            <a:off x="338834" y="2684601"/>
            <a:ext cx="11514332" cy="3392418"/>
          </a:xfrm>
          <a:prstGeom prst="rect">
            <a:avLst/>
          </a:prstGeom>
          <a:ln>
            <a:solidFill>
              <a:schemeClr val="tx1"/>
            </a:solidFill>
          </a:ln>
        </p:spPr>
      </p:pic>
      <p:sp>
        <p:nvSpPr>
          <p:cNvPr id="10" name="TextBox 9">
            <a:extLst>
              <a:ext uri="{FF2B5EF4-FFF2-40B4-BE49-F238E27FC236}">
                <a16:creationId xmlns:a16="http://schemas.microsoft.com/office/drawing/2014/main" id="{56C6F082-50BB-4FB9-A88C-F710835A1442}"/>
              </a:ext>
            </a:extLst>
          </p:cNvPr>
          <p:cNvSpPr txBox="1"/>
          <p:nvPr/>
        </p:nvSpPr>
        <p:spPr>
          <a:xfrm>
            <a:off x="2334176" y="2002978"/>
            <a:ext cx="75236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Definition is about a process, but label suggests actual inventory</a:t>
            </a:r>
          </a:p>
        </p:txBody>
      </p:sp>
      <p:sp>
        <p:nvSpPr>
          <p:cNvPr id="11" name="Oval 10">
            <a:extLst>
              <a:ext uri="{FF2B5EF4-FFF2-40B4-BE49-F238E27FC236}">
                <a16:creationId xmlns:a16="http://schemas.microsoft.com/office/drawing/2014/main" id="{42F9F9E6-ECD1-A57A-F11A-6C45416B9E0A}"/>
              </a:ext>
            </a:extLst>
          </p:cNvPr>
          <p:cNvSpPr/>
          <p:nvPr/>
        </p:nvSpPr>
        <p:spPr>
          <a:xfrm>
            <a:off x="237019" y="2571060"/>
            <a:ext cx="1949590" cy="120581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225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EF1F-3903-7202-469C-29A486E7789B}"/>
              </a:ext>
            </a:extLst>
          </p:cNvPr>
          <p:cNvSpPr>
            <a:spLocks noGrp="1"/>
          </p:cNvSpPr>
          <p:nvPr>
            <p:ph type="title"/>
          </p:nvPr>
        </p:nvSpPr>
        <p:spPr/>
        <p:txBody>
          <a:bodyPr/>
          <a:lstStyle/>
          <a:p>
            <a:r>
              <a:rPr lang="en-US"/>
              <a:t>Data Inventory</a:t>
            </a:r>
          </a:p>
        </p:txBody>
      </p:sp>
      <p:pic>
        <p:nvPicPr>
          <p:cNvPr id="4" name="Content Placeholder 4">
            <a:extLst>
              <a:ext uri="{FF2B5EF4-FFF2-40B4-BE49-F238E27FC236}">
                <a16:creationId xmlns:a16="http://schemas.microsoft.com/office/drawing/2014/main" id="{D38B6930-7245-AC4F-3423-7268945F21AA}"/>
              </a:ext>
            </a:extLst>
          </p:cNvPr>
          <p:cNvPicPr>
            <a:picLocks noChangeAspect="1"/>
          </p:cNvPicPr>
          <p:nvPr/>
        </p:nvPicPr>
        <p:blipFill>
          <a:blip r:embed="rId2"/>
          <a:stretch>
            <a:fillRect/>
          </a:stretch>
        </p:blipFill>
        <p:spPr>
          <a:xfrm>
            <a:off x="338834" y="2684601"/>
            <a:ext cx="11514332" cy="3392418"/>
          </a:xfrm>
          <a:prstGeom prst="rect">
            <a:avLst/>
          </a:prstGeom>
          <a:ln>
            <a:solidFill>
              <a:schemeClr val="tx1"/>
            </a:solidFill>
          </a:ln>
        </p:spPr>
      </p:pic>
      <p:sp>
        <p:nvSpPr>
          <p:cNvPr id="10" name="TextBox 9">
            <a:extLst>
              <a:ext uri="{FF2B5EF4-FFF2-40B4-BE49-F238E27FC236}">
                <a16:creationId xmlns:a16="http://schemas.microsoft.com/office/drawing/2014/main" id="{56C6F082-50BB-4FB9-A88C-F710835A1442}"/>
              </a:ext>
            </a:extLst>
          </p:cNvPr>
          <p:cNvSpPr txBox="1"/>
          <p:nvPr/>
        </p:nvSpPr>
        <p:spPr>
          <a:xfrm>
            <a:off x="2334176" y="2002978"/>
            <a:ext cx="75236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Relationships section suggests data inventorying is a defensive technique...</a:t>
            </a:r>
          </a:p>
        </p:txBody>
      </p:sp>
      <p:sp>
        <p:nvSpPr>
          <p:cNvPr id="3" name="Oval 2">
            <a:extLst>
              <a:ext uri="{FF2B5EF4-FFF2-40B4-BE49-F238E27FC236}">
                <a16:creationId xmlns:a16="http://schemas.microsoft.com/office/drawing/2014/main" id="{44C186B7-4E0F-7CBB-D3B6-328CA500348E}"/>
              </a:ext>
            </a:extLst>
          </p:cNvPr>
          <p:cNvSpPr/>
          <p:nvPr/>
        </p:nvSpPr>
        <p:spPr>
          <a:xfrm>
            <a:off x="338834" y="4472608"/>
            <a:ext cx="2285096" cy="54665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1849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EF1F-3903-7202-469C-29A486E7789B}"/>
              </a:ext>
            </a:extLst>
          </p:cNvPr>
          <p:cNvSpPr>
            <a:spLocks noGrp="1"/>
          </p:cNvSpPr>
          <p:nvPr>
            <p:ph type="title"/>
          </p:nvPr>
        </p:nvSpPr>
        <p:spPr/>
        <p:txBody>
          <a:bodyPr/>
          <a:lstStyle/>
          <a:p>
            <a:r>
              <a:rPr lang="en-US"/>
              <a:t>Data Inventory</a:t>
            </a:r>
          </a:p>
        </p:txBody>
      </p:sp>
      <p:pic>
        <p:nvPicPr>
          <p:cNvPr id="4" name="Content Placeholder 4">
            <a:extLst>
              <a:ext uri="{FF2B5EF4-FFF2-40B4-BE49-F238E27FC236}">
                <a16:creationId xmlns:a16="http://schemas.microsoft.com/office/drawing/2014/main" id="{D38B6930-7245-AC4F-3423-7268945F21AA}"/>
              </a:ext>
            </a:extLst>
          </p:cNvPr>
          <p:cNvPicPr>
            <a:picLocks noChangeAspect="1"/>
          </p:cNvPicPr>
          <p:nvPr/>
        </p:nvPicPr>
        <p:blipFill>
          <a:blip r:embed="rId2"/>
          <a:stretch>
            <a:fillRect/>
          </a:stretch>
        </p:blipFill>
        <p:spPr>
          <a:xfrm>
            <a:off x="338834" y="2684601"/>
            <a:ext cx="11514332" cy="3392418"/>
          </a:xfrm>
          <a:prstGeom prst="rect">
            <a:avLst/>
          </a:prstGeom>
          <a:ln>
            <a:solidFill>
              <a:schemeClr val="tx1"/>
            </a:solidFill>
          </a:ln>
        </p:spPr>
      </p:pic>
      <p:sp>
        <p:nvSpPr>
          <p:cNvPr id="10" name="TextBox 9">
            <a:extLst>
              <a:ext uri="{FF2B5EF4-FFF2-40B4-BE49-F238E27FC236}">
                <a16:creationId xmlns:a16="http://schemas.microsoft.com/office/drawing/2014/main" id="{56C6F082-50BB-4FB9-A88C-F710835A1442}"/>
              </a:ext>
            </a:extLst>
          </p:cNvPr>
          <p:cNvSpPr txBox="1"/>
          <p:nvPr/>
        </p:nvSpPr>
        <p:spPr>
          <a:xfrm>
            <a:off x="2334176" y="2002978"/>
            <a:ext cx="75236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Let’s continue our adventure...</a:t>
            </a:r>
          </a:p>
        </p:txBody>
      </p:sp>
      <p:sp>
        <p:nvSpPr>
          <p:cNvPr id="3" name="Oval 2">
            <a:extLst>
              <a:ext uri="{FF2B5EF4-FFF2-40B4-BE49-F238E27FC236}">
                <a16:creationId xmlns:a16="http://schemas.microsoft.com/office/drawing/2014/main" id="{CAE9859C-ACA3-F517-B1A8-09DC63FD6D5B}"/>
              </a:ext>
            </a:extLst>
          </p:cNvPr>
          <p:cNvSpPr/>
          <p:nvPr/>
        </p:nvSpPr>
        <p:spPr>
          <a:xfrm>
            <a:off x="2334176" y="5006147"/>
            <a:ext cx="1789043" cy="120581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102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EF1F-3903-7202-469C-29A486E7789B}"/>
              </a:ext>
            </a:extLst>
          </p:cNvPr>
          <p:cNvSpPr>
            <a:spLocks noGrp="1"/>
          </p:cNvSpPr>
          <p:nvPr>
            <p:ph type="title"/>
          </p:nvPr>
        </p:nvSpPr>
        <p:spPr/>
        <p:txBody>
          <a:bodyPr/>
          <a:lstStyle/>
          <a:p>
            <a:r>
              <a:rPr lang="en-US"/>
              <a:t>Database</a:t>
            </a:r>
          </a:p>
        </p:txBody>
      </p:sp>
      <p:pic>
        <p:nvPicPr>
          <p:cNvPr id="8" name="Picture 7" descr="A close-up of a website&#10;&#10;Description automatically generated">
            <a:extLst>
              <a:ext uri="{FF2B5EF4-FFF2-40B4-BE49-F238E27FC236}">
                <a16:creationId xmlns:a16="http://schemas.microsoft.com/office/drawing/2014/main" id="{CB9C9923-5B9C-8B24-0AC1-5BCB9D1740AC}"/>
              </a:ext>
            </a:extLst>
          </p:cNvPr>
          <p:cNvPicPr>
            <a:picLocks noChangeAspect="1"/>
          </p:cNvPicPr>
          <p:nvPr/>
        </p:nvPicPr>
        <p:blipFill>
          <a:blip r:embed="rId2"/>
          <a:stretch>
            <a:fillRect/>
          </a:stretch>
        </p:blipFill>
        <p:spPr>
          <a:xfrm>
            <a:off x="838200" y="3166936"/>
            <a:ext cx="10714938" cy="3010027"/>
          </a:xfrm>
          <a:prstGeom prst="rect">
            <a:avLst/>
          </a:prstGeom>
        </p:spPr>
      </p:pic>
      <p:sp>
        <p:nvSpPr>
          <p:cNvPr id="3" name="Content Placeholder 2">
            <a:extLst>
              <a:ext uri="{FF2B5EF4-FFF2-40B4-BE49-F238E27FC236}">
                <a16:creationId xmlns:a16="http://schemas.microsoft.com/office/drawing/2014/main" id="{C914B300-B119-9CB2-7091-A865AD019872}"/>
              </a:ext>
            </a:extLst>
          </p:cNvPr>
          <p:cNvSpPr>
            <a:spLocks noGrp="1"/>
          </p:cNvSpPr>
          <p:nvPr>
            <p:ph idx="1"/>
          </p:nvPr>
        </p:nvSpPr>
        <p:spPr>
          <a:xfrm>
            <a:off x="838200" y="1825625"/>
            <a:ext cx="10515600" cy="4351338"/>
          </a:xfrm>
        </p:spPr>
        <p:txBody>
          <a:bodyPr/>
          <a:lstStyle/>
          <a:p>
            <a:r>
              <a:rPr lang="en-US"/>
              <a:t>OK...</a:t>
            </a:r>
            <a:br>
              <a:rPr lang="en-US"/>
            </a:br>
            <a:r>
              <a:rPr lang="en-US"/>
              <a:t>		</a:t>
            </a:r>
          </a:p>
        </p:txBody>
      </p:sp>
    </p:spTree>
    <p:extLst>
      <p:ext uri="{BB962C8B-B14F-4D97-AF65-F5344CB8AC3E}">
        <p14:creationId xmlns:p14="http://schemas.microsoft.com/office/powerpoint/2010/main" val="908625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i="1" dirty="0">
                <a:latin typeface="Garamond" panose="02020404030301010803" pitchFamily="18" charset="0"/>
              </a:rPr>
              <a:t>Semantic Web Stack</a:t>
            </a:r>
          </a:p>
        </p:txBody>
      </p:sp>
      <p:sp>
        <p:nvSpPr>
          <p:cNvPr id="10" name="Content Placeholder 9"/>
          <p:cNvSpPr>
            <a:spLocks noGrp="1"/>
          </p:cNvSpPr>
          <p:nvPr>
            <p:ph sz="quarter" idx="14"/>
          </p:nvPr>
        </p:nvSpPr>
        <p:spPr>
          <a:xfrm>
            <a:off x="711199" y="1752602"/>
            <a:ext cx="6961448" cy="4419599"/>
          </a:xfrm>
        </p:spPr>
        <p:txBody>
          <a:bodyPr>
            <a:normAutofit/>
          </a:bodyPr>
          <a:lstStyle/>
          <a:p>
            <a:pPr>
              <a:buFont typeface="Arial" pitchFamily="34" charset="0"/>
              <a:buChar char="•"/>
            </a:pPr>
            <a:r>
              <a:rPr lang="en-GB" dirty="0">
                <a:latin typeface="Garamond" panose="02020404030301010803" pitchFamily="18" charset="0"/>
              </a:rPr>
              <a:t>“SPARQL” stands for: </a:t>
            </a:r>
          </a:p>
          <a:p>
            <a:pPr lvl="1"/>
            <a:r>
              <a:rPr lang="en-GB" b="1" dirty="0"/>
              <a:t>S</a:t>
            </a:r>
            <a:r>
              <a:rPr lang="en-GB" dirty="0"/>
              <a:t>PARQL </a:t>
            </a:r>
            <a:r>
              <a:rPr lang="en-GB" b="1" dirty="0">
                <a:latin typeface="Garamond" panose="02020404030301010803" pitchFamily="18" charset="0"/>
              </a:rPr>
              <a:t>P</a:t>
            </a:r>
            <a:r>
              <a:rPr lang="en-GB" dirty="0">
                <a:latin typeface="Garamond" panose="02020404030301010803" pitchFamily="18" charset="0"/>
              </a:rPr>
              <a:t>rotocol</a:t>
            </a:r>
          </a:p>
          <a:p>
            <a:pPr lvl="1"/>
            <a:r>
              <a:rPr lang="en-GB" b="1" dirty="0"/>
              <a:t>A</a:t>
            </a:r>
            <a:r>
              <a:rPr lang="en-GB" dirty="0"/>
              <a:t>nd </a:t>
            </a:r>
            <a:r>
              <a:rPr lang="en-GB" b="1" dirty="0">
                <a:latin typeface="Garamond" panose="02020404030301010803" pitchFamily="18" charset="0"/>
              </a:rPr>
              <a:t>R</a:t>
            </a:r>
            <a:r>
              <a:rPr lang="en-GB" dirty="0">
                <a:latin typeface="Garamond" panose="02020404030301010803" pitchFamily="18" charset="0"/>
              </a:rPr>
              <a:t>DF</a:t>
            </a:r>
          </a:p>
          <a:p>
            <a:pPr lvl="1"/>
            <a:r>
              <a:rPr lang="en-GB" b="1" dirty="0"/>
              <a:t>Q</a:t>
            </a:r>
            <a:r>
              <a:rPr lang="en-GB" dirty="0"/>
              <a:t>uery </a:t>
            </a:r>
            <a:r>
              <a:rPr lang="en-GB" b="1" dirty="0"/>
              <a:t>L</a:t>
            </a:r>
            <a:r>
              <a:rPr lang="en-GB" dirty="0"/>
              <a:t>anguage</a:t>
            </a:r>
            <a:endParaRPr lang="en-GB" dirty="0">
              <a:latin typeface="Garamond" panose="02020404030301010803" pitchFamily="18" charset="0"/>
            </a:endParaRPr>
          </a:p>
          <a:p>
            <a:pPr lvl="1">
              <a:buFont typeface="Arial" pitchFamily="34" charset="0"/>
              <a:buChar char="•"/>
            </a:pPr>
            <a:endParaRPr lang="en-GB" dirty="0">
              <a:latin typeface="Garamond" panose="02020404030301010803" pitchFamily="18" charset="0"/>
            </a:endParaRPr>
          </a:p>
          <a:p>
            <a:r>
              <a:rPr lang="en-GB" dirty="0">
                <a:latin typeface="Garamond" panose="02020404030301010803" pitchFamily="18" charset="0"/>
              </a:rPr>
              <a:t>SPARQL is a: </a:t>
            </a:r>
          </a:p>
          <a:p>
            <a:pPr lvl="1"/>
            <a:r>
              <a:rPr lang="en-GB" dirty="0"/>
              <a:t>Core semantic web technology</a:t>
            </a:r>
          </a:p>
          <a:p>
            <a:pPr lvl="1"/>
            <a:r>
              <a:rPr lang="en-GB" i="1" dirty="0">
                <a:solidFill>
                  <a:srgbClr val="FF0000"/>
                </a:solidFill>
              </a:rPr>
              <a:t>Query language </a:t>
            </a:r>
            <a:r>
              <a:rPr lang="en-GB" dirty="0"/>
              <a:t>for RDF</a:t>
            </a:r>
          </a:p>
          <a:p>
            <a:pPr lvl="1"/>
            <a:r>
              <a:rPr lang="en-GB" dirty="0"/>
              <a:t>A </a:t>
            </a:r>
            <a:r>
              <a:rPr lang="en-GB" i="1" dirty="0"/>
              <a:t>protocol</a:t>
            </a:r>
            <a:r>
              <a:rPr lang="en-GB" dirty="0"/>
              <a:t> for transmitting queries over HTTP</a:t>
            </a:r>
          </a:p>
          <a:p>
            <a:pPr lvl="1"/>
            <a:endParaRPr lang="en-GB" dirty="0">
              <a:latin typeface="Garamond" panose="02020404030301010803" pitchFamily="18" charset="0"/>
            </a:endParaRPr>
          </a:p>
        </p:txBody>
      </p:sp>
      <p:pic>
        <p:nvPicPr>
          <p:cNvPr id="68610" name="Picture 2" descr="http://www.w3.org/DesignIssues/diagrams/sweb-stack/2006a.png"/>
          <p:cNvPicPr>
            <a:picLocks noChangeAspect="1" noChangeArrowheads="1"/>
          </p:cNvPicPr>
          <p:nvPr/>
        </p:nvPicPr>
        <p:blipFill>
          <a:blip r:embed="rId3" cstate="print"/>
          <a:srcRect/>
          <a:stretch>
            <a:fillRect/>
          </a:stretch>
        </p:blipFill>
        <p:spPr bwMode="auto">
          <a:xfrm>
            <a:off x="7788990" y="1946176"/>
            <a:ext cx="4032448" cy="4032449"/>
          </a:xfrm>
          <a:prstGeom prst="rect">
            <a:avLst/>
          </a:prstGeom>
          <a:noFill/>
        </p:spPr>
      </p:pic>
      <p:sp>
        <p:nvSpPr>
          <p:cNvPr id="4" name="Oval 3">
            <a:extLst>
              <a:ext uri="{FF2B5EF4-FFF2-40B4-BE49-F238E27FC236}">
                <a16:creationId xmlns:a16="http://schemas.microsoft.com/office/drawing/2014/main" id="{1B07FA68-DC53-0AAD-2A38-3ACD8E9989C0}"/>
              </a:ext>
            </a:extLst>
          </p:cNvPr>
          <p:cNvSpPr/>
          <p:nvPr/>
        </p:nvSpPr>
        <p:spPr>
          <a:xfrm>
            <a:off x="7977352" y="3609109"/>
            <a:ext cx="1355834" cy="112054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612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EF1F-3903-7202-469C-29A486E7789B}"/>
              </a:ext>
            </a:extLst>
          </p:cNvPr>
          <p:cNvSpPr>
            <a:spLocks noGrp="1"/>
          </p:cNvSpPr>
          <p:nvPr>
            <p:ph type="title"/>
          </p:nvPr>
        </p:nvSpPr>
        <p:spPr/>
        <p:txBody>
          <a:bodyPr/>
          <a:lstStyle/>
          <a:p>
            <a:r>
              <a:rPr lang="en-US"/>
              <a:t>Document File</a:t>
            </a:r>
          </a:p>
        </p:txBody>
      </p:sp>
      <p:sp>
        <p:nvSpPr>
          <p:cNvPr id="3" name="Content Placeholder 2">
            <a:extLst>
              <a:ext uri="{FF2B5EF4-FFF2-40B4-BE49-F238E27FC236}">
                <a16:creationId xmlns:a16="http://schemas.microsoft.com/office/drawing/2014/main" id="{C914B300-B119-9CB2-7091-A865AD019872}"/>
              </a:ext>
            </a:extLst>
          </p:cNvPr>
          <p:cNvSpPr>
            <a:spLocks noGrp="1"/>
          </p:cNvSpPr>
          <p:nvPr>
            <p:ph idx="1"/>
          </p:nvPr>
        </p:nvSpPr>
        <p:spPr>
          <a:xfrm>
            <a:off x="838200" y="1825625"/>
            <a:ext cx="10515600" cy="4351338"/>
          </a:xfrm>
        </p:spPr>
        <p:txBody>
          <a:bodyPr/>
          <a:lstStyle/>
          <a:p>
            <a:r>
              <a:rPr lang="en-US"/>
              <a:t>Back to describing continuant-like entities rather than processes...</a:t>
            </a:r>
            <a:br>
              <a:rPr lang="en-US"/>
            </a:br>
            <a:r>
              <a:rPr lang="en-US"/>
              <a:t>		</a:t>
            </a:r>
          </a:p>
        </p:txBody>
      </p:sp>
      <p:pic>
        <p:nvPicPr>
          <p:cNvPr id="9" name="Picture 8" descr="A close up of a text&#10;&#10;Description automatically generated">
            <a:extLst>
              <a:ext uri="{FF2B5EF4-FFF2-40B4-BE49-F238E27FC236}">
                <a16:creationId xmlns:a16="http://schemas.microsoft.com/office/drawing/2014/main" id="{2ABDFC85-FF37-D6E0-60FC-EEB03AA22618}"/>
              </a:ext>
            </a:extLst>
          </p:cNvPr>
          <p:cNvPicPr>
            <a:picLocks noChangeAspect="1"/>
          </p:cNvPicPr>
          <p:nvPr/>
        </p:nvPicPr>
        <p:blipFill>
          <a:blip r:embed="rId2"/>
          <a:stretch>
            <a:fillRect/>
          </a:stretch>
        </p:blipFill>
        <p:spPr>
          <a:xfrm>
            <a:off x="1401206" y="3187826"/>
            <a:ext cx="9389587" cy="2487417"/>
          </a:xfrm>
          <a:prstGeom prst="rect">
            <a:avLst/>
          </a:prstGeom>
        </p:spPr>
      </p:pic>
    </p:spTree>
    <p:extLst>
      <p:ext uri="{BB962C8B-B14F-4D97-AF65-F5344CB8AC3E}">
        <p14:creationId xmlns:p14="http://schemas.microsoft.com/office/powerpoint/2010/main" val="3287440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EF1F-3903-7202-469C-29A486E7789B}"/>
              </a:ext>
            </a:extLst>
          </p:cNvPr>
          <p:cNvSpPr>
            <a:spLocks noGrp="1"/>
          </p:cNvSpPr>
          <p:nvPr>
            <p:ph type="title"/>
          </p:nvPr>
        </p:nvSpPr>
        <p:spPr/>
        <p:txBody>
          <a:bodyPr/>
          <a:lstStyle/>
          <a:p>
            <a:r>
              <a:rPr lang="en-US"/>
              <a:t>Document File</a:t>
            </a:r>
          </a:p>
        </p:txBody>
      </p:sp>
      <p:sp>
        <p:nvSpPr>
          <p:cNvPr id="3" name="Content Placeholder 2">
            <a:extLst>
              <a:ext uri="{FF2B5EF4-FFF2-40B4-BE49-F238E27FC236}">
                <a16:creationId xmlns:a16="http://schemas.microsoft.com/office/drawing/2014/main" id="{C914B300-B119-9CB2-7091-A865AD019872}"/>
              </a:ext>
            </a:extLst>
          </p:cNvPr>
          <p:cNvSpPr>
            <a:spLocks noGrp="1"/>
          </p:cNvSpPr>
          <p:nvPr>
            <p:ph idx="1"/>
          </p:nvPr>
        </p:nvSpPr>
        <p:spPr>
          <a:xfrm>
            <a:off x="838200" y="1825625"/>
            <a:ext cx="10515600" cy="4351338"/>
          </a:xfrm>
        </p:spPr>
        <p:txBody>
          <a:bodyPr/>
          <a:lstStyle/>
          <a:p>
            <a:r>
              <a:rPr lang="en-US"/>
              <a:t>I believe I’ve spotted the culprit...</a:t>
            </a:r>
          </a:p>
        </p:txBody>
      </p:sp>
      <p:pic>
        <p:nvPicPr>
          <p:cNvPr id="9" name="Picture 8" descr="A close up of a text&#10;&#10;Description automatically generated">
            <a:extLst>
              <a:ext uri="{FF2B5EF4-FFF2-40B4-BE49-F238E27FC236}">
                <a16:creationId xmlns:a16="http://schemas.microsoft.com/office/drawing/2014/main" id="{2ABDFC85-FF37-D6E0-60FC-EEB03AA22618}"/>
              </a:ext>
            </a:extLst>
          </p:cNvPr>
          <p:cNvPicPr>
            <a:picLocks noChangeAspect="1"/>
          </p:cNvPicPr>
          <p:nvPr/>
        </p:nvPicPr>
        <p:blipFill>
          <a:blip r:embed="rId2"/>
          <a:stretch>
            <a:fillRect/>
          </a:stretch>
        </p:blipFill>
        <p:spPr>
          <a:xfrm>
            <a:off x="1401206" y="3187826"/>
            <a:ext cx="9389587" cy="2487417"/>
          </a:xfrm>
          <a:prstGeom prst="rect">
            <a:avLst/>
          </a:prstGeom>
        </p:spPr>
      </p:pic>
      <p:sp>
        <p:nvSpPr>
          <p:cNvPr id="5" name="Oval 4">
            <a:extLst>
              <a:ext uri="{FF2B5EF4-FFF2-40B4-BE49-F238E27FC236}">
                <a16:creationId xmlns:a16="http://schemas.microsoft.com/office/drawing/2014/main" id="{9712153D-768C-363E-08C0-C66084ABE8EA}"/>
              </a:ext>
            </a:extLst>
          </p:cNvPr>
          <p:cNvSpPr/>
          <p:nvPr/>
        </p:nvSpPr>
        <p:spPr>
          <a:xfrm>
            <a:off x="2334176" y="5006147"/>
            <a:ext cx="5706581" cy="52994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02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een and white logo&#10;&#10;Description automatically generated">
            <a:extLst>
              <a:ext uri="{FF2B5EF4-FFF2-40B4-BE49-F238E27FC236}">
                <a16:creationId xmlns:a16="http://schemas.microsoft.com/office/drawing/2014/main" id="{426D5304-6338-7CC1-4DA6-417E03D12D4F}"/>
              </a:ext>
            </a:extLst>
          </p:cNvPr>
          <p:cNvPicPr>
            <a:picLocks noChangeAspect="1"/>
          </p:cNvPicPr>
          <p:nvPr/>
        </p:nvPicPr>
        <p:blipFill>
          <a:blip r:embed="rId2"/>
          <a:stretch>
            <a:fillRect/>
          </a:stretch>
        </p:blipFill>
        <p:spPr>
          <a:xfrm>
            <a:off x="3889289" y="357270"/>
            <a:ext cx="4413422" cy="1405269"/>
          </a:xfrm>
          <a:prstGeom prst="rect">
            <a:avLst/>
          </a:prstGeom>
        </p:spPr>
      </p:pic>
      <p:pic>
        <p:nvPicPr>
          <p:cNvPr id="19" name="Picture 18" descr="A close-up of a pie chart&#10;&#10;Description automatically generated">
            <a:extLst>
              <a:ext uri="{FF2B5EF4-FFF2-40B4-BE49-F238E27FC236}">
                <a16:creationId xmlns:a16="http://schemas.microsoft.com/office/drawing/2014/main" id="{657F8D9C-58A5-CBA0-0783-740FEE339DC0}"/>
              </a:ext>
            </a:extLst>
          </p:cNvPr>
          <p:cNvPicPr>
            <a:picLocks noChangeAspect="1"/>
          </p:cNvPicPr>
          <p:nvPr/>
        </p:nvPicPr>
        <p:blipFill>
          <a:blip r:embed="rId3"/>
          <a:stretch>
            <a:fillRect/>
          </a:stretch>
        </p:blipFill>
        <p:spPr>
          <a:xfrm>
            <a:off x="636502" y="2151325"/>
            <a:ext cx="10918996" cy="4065198"/>
          </a:xfrm>
          <a:prstGeom prst="rect">
            <a:avLst/>
          </a:prstGeom>
          <a:ln>
            <a:solidFill>
              <a:schemeClr val="tx1"/>
            </a:solidFill>
          </a:ln>
        </p:spPr>
      </p:pic>
    </p:spTree>
    <p:extLst>
      <p:ext uri="{BB962C8B-B14F-4D97-AF65-F5344CB8AC3E}">
        <p14:creationId xmlns:p14="http://schemas.microsoft.com/office/powerpoint/2010/main" val="662587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D4CE7-7D61-98CE-D337-C796B3AB2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8F057-85AD-98A0-D011-D226739AC9D7}"/>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2AD453F2-0506-0083-2E4E-9BBDEDBFF74F}"/>
              </a:ext>
            </a:extLst>
          </p:cNvPr>
          <p:cNvSpPr>
            <a:spLocks noGrp="1"/>
          </p:cNvSpPr>
          <p:nvPr>
            <p:ph idx="1"/>
          </p:nvPr>
        </p:nvSpPr>
        <p:spPr>
          <a:xfrm>
            <a:off x="838200" y="1825624"/>
            <a:ext cx="10993244" cy="5032375"/>
          </a:xfrm>
        </p:spPr>
        <p:txBody>
          <a:bodyPr/>
          <a:lstStyle/>
          <a:p>
            <a:r>
              <a:rPr lang="en-US"/>
              <a:t>Gather into small groups; navigate to DBPedia and navigate to the MITRE D3FEND landing page</a:t>
            </a:r>
          </a:p>
          <a:p>
            <a:endParaRPr lang="en-US"/>
          </a:p>
          <a:p>
            <a:r>
              <a:rPr lang="en-US"/>
              <a:t>MITRE D3FEND is built on the DBPedia knowledge base</a:t>
            </a:r>
          </a:p>
          <a:p>
            <a:pPr marL="0" indent="0">
              <a:buNone/>
            </a:pPr>
            <a:endParaRPr lang="en-US"/>
          </a:p>
          <a:p>
            <a:pPr marL="0" indent="0" algn="ctr">
              <a:buNone/>
            </a:pPr>
            <a:r>
              <a:rPr lang="en-US" b="1">
                <a:solidFill>
                  <a:srgbClr val="FF0000"/>
                </a:solidFill>
              </a:rPr>
              <a:t>Explore the D3FEND definitions provided by DBPedia</a:t>
            </a:r>
          </a:p>
        </p:txBody>
      </p:sp>
    </p:spTree>
    <p:extLst>
      <p:ext uri="{BB962C8B-B14F-4D97-AF65-F5344CB8AC3E}">
        <p14:creationId xmlns:p14="http://schemas.microsoft.com/office/powerpoint/2010/main" val="3753173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een and white logo&#10;&#10;Description automatically generated">
            <a:extLst>
              <a:ext uri="{FF2B5EF4-FFF2-40B4-BE49-F238E27FC236}">
                <a16:creationId xmlns:a16="http://schemas.microsoft.com/office/drawing/2014/main" id="{426D5304-6338-7CC1-4DA6-417E03D12D4F}"/>
              </a:ext>
            </a:extLst>
          </p:cNvPr>
          <p:cNvPicPr>
            <a:picLocks noChangeAspect="1"/>
          </p:cNvPicPr>
          <p:nvPr/>
        </p:nvPicPr>
        <p:blipFill>
          <a:blip r:embed="rId2"/>
          <a:stretch>
            <a:fillRect/>
          </a:stretch>
        </p:blipFill>
        <p:spPr>
          <a:xfrm>
            <a:off x="1534528" y="370068"/>
            <a:ext cx="4239861" cy="1350005"/>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00B293F2-D1AD-98CF-98F0-2A428D0B207C}"/>
              </a:ext>
            </a:extLst>
          </p:cNvPr>
          <p:cNvPicPr>
            <a:picLocks noChangeAspect="1"/>
          </p:cNvPicPr>
          <p:nvPr/>
        </p:nvPicPr>
        <p:blipFill>
          <a:blip r:embed="rId3"/>
          <a:stretch>
            <a:fillRect/>
          </a:stretch>
        </p:blipFill>
        <p:spPr>
          <a:xfrm>
            <a:off x="307691" y="2569656"/>
            <a:ext cx="6693536" cy="1464773"/>
          </a:xfrm>
          <a:prstGeom prst="rect">
            <a:avLst/>
          </a:prstGeom>
          <a:ln>
            <a:solidFill>
              <a:schemeClr val="tx1"/>
            </a:solidFill>
          </a:ln>
        </p:spPr>
      </p:pic>
      <p:pic>
        <p:nvPicPr>
          <p:cNvPr id="23" name="Picture 22" descr="A close-up of a document&#10;&#10;Description automatically generated">
            <a:extLst>
              <a:ext uri="{FF2B5EF4-FFF2-40B4-BE49-F238E27FC236}">
                <a16:creationId xmlns:a16="http://schemas.microsoft.com/office/drawing/2014/main" id="{A9B4A4F1-D4AA-B52B-6BFA-54599E959DC7}"/>
              </a:ext>
            </a:extLst>
          </p:cNvPr>
          <p:cNvPicPr>
            <a:picLocks noChangeAspect="1"/>
          </p:cNvPicPr>
          <p:nvPr/>
        </p:nvPicPr>
        <p:blipFill>
          <a:blip r:embed="rId4"/>
          <a:stretch>
            <a:fillRect/>
          </a:stretch>
        </p:blipFill>
        <p:spPr>
          <a:xfrm>
            <a:off x="462764" y="4884012"/>
            <a:ext cx="6383390" cy="1464773"/>
          </a:xfrm>
          <a:prstGeom prst="rect">
            <a:avLst/>
          </a:prstGeom>
          <a:ln>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2CD1275F-CC80-C86A-C65C-922E217AD77A}"/>
              </a:ext>
            </a:extLst>
          </p:cNvPr>
          <p:cNvPicPr>
            <a:picLocks noChangeAspect="1"/>
          </p:cNvPicPr>
          <p:nvPr/>
        </p:nvPicPr>
        <p:blipFill>
          <a:blip r:embed="rId5"/>
          <a:stretch>
            <a:fillRect/>
          </a:stretch>
        </p:blipFill>
        <p:spPr>
          <a:xfrm>
            <a:off x="7364494" y="1356691"/>
            <a:ext cx="4519815" cy="4144618"/>
          </a:xfrm>
          <a:prstGeom prst="rect">
            <a:avLst/>
          </a:prstGeom>
        </p:spPr>
      </p:pic>
      <p:cxnSp>
        <p:nvCxnSpPr>
          <p:cNvPr id="7" name="Straight Arrow Connector 6">
            <a:extLst>
              <a:ext uri="{FF2B5EF4-FFF2-40B4-BE49-F238E27FC236}">
                <a16:creationId xmlns:a16="http://schemas.microsoft.com/office/drawing/2014/main" id="{154788C0-178B-3177-7440-176CE3C135D1}"/>
              </a:ext>
            </a:extLst>
          </p:cNvPr>
          <p:cNvCxnSpPr>
            <a:cxnSpLocks/>
            <a:stCxn id="17" idx="2"/>
            <a:endCxn id="21" idx="0"/>
          </p:cNvCxnSpPr>
          <p:nvPr/>
        </p:nvCxnSpPr>
        <p:spPr>
          <a:xfrm>
            <a:off x="3654459" y="1720073"/>
            <a:ext cx="0" cy="8495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99C9F7-ECE9-B9B8-62E0-3AFE2B14EC82}"/>
              </a:ext>
            </a:extLst>
          </p:cNvPr>
          <p:cNvCxnSpPr>
            <a:cxnSpLocks/>
            <a:stCxn id="21" idx="2"/>
            <a:endCxn id="23" idx="0"/>
          </p:cNvCxnSpPr>
          <p:nvPr/>
        </p:nvCxnSpPr>
        <p:spPr>
          <a:xfrm>
            <a:off x="3654459" y="4034429"/>
            <a:ext cx="0" cy="8495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94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4001-380A-3027-55FE-A2B8E60C8978}"/>
              </a:ext>
            </a:extLst>
          </p:cNvPr>
          <p:cNvSpPr>
            <a:spLocks noGrp="1"/>
          </p:cNvSpPr>
          <p:nvPr>
            <p:ph type="title"/>
          </p:nvPr>
        </p:nvSpPr>
        <p:spPr>
          <a:xfrm>
            <a:off x="838199" y="365125"/>
            <a:ext cx="10981765" cy="1325563"/>
          </a:xfrm>
        </p:spPr>
        <p:txBody>
          <a:bodyPr/>
          <a:lstStyle/>
          <a:p>
            <a:r>
              <a:rPr lang="en-US"/>
              <a:t>Dbpedia Challenge: </a:t>
            </a:r>
            <a:r>
              <a:rPr lang="en-US">
                <a:hlinkClick r:id="rId2"/>
              </a:rPr>
              <a:t>https://dbpedia.org/sparql</a:t>
            </a:r>
            <a:r>
              <a:rPr lang="en-US"/>
              <a:t> </a:t>
            </a:r>
          </a:p>
        </p:txBody>
      </p:sp>
      <p:sp>
        <p:nvSpPr>
          <p:cNvPr id="3" name="Content Placeholder 2">
            <a:extLst>
              <a:ext uri="{FF2B5EF4-FFF2-40B4-BE49-F238E27FC236}">
                <a16:creationId xmlns:a16="http://schemas.microsoft.com/office/drawing/2014/main" id="{25868640-F871-6172-D52E-60A0279C9B9F}"/>
              </a:ext>
            </a:extLst>
          </p:cNvPr>
          <p:cNvSpPr>
            <a:spLocks noGrp="1"/>
          </p:cNvSpPr>
          <p:nvPr>
            <p:ph idx="1"/>
          </p:nvPr>
        </p:nvSpPr>
        <p:spPr/>
        <p:txBody>
          <a:bodyPr/>
          <a:lstStyle/>
          <a:p>
            <a:pPr marL="514350" indent="-514350">
              <a:buFont typeface="+mj-lt"/>
              <a:buAutoNum type="arabicPeriod"/>
            </a:pPr>
            <a:r>
              <a:rPr lang="en-US"/>
              <a:t>What is the birthdate of Barack Obama? </a:t>
            </a:r>
          </a:p>
          <a:p>
            <a:pPr marL="514350" indent="-514350">
              <a:buAutoNum type="arabicPeriod"/>
            </a:pPr>
            <a:r>
              <a:rPr lang="en-US"/>
              <a:t>What city is the capital of Spain?</a:t>
            </a:r>
          </a:p>
          <a:p>
            <a:pPr marL="514350" indent="-514350">
              <a:buAutoNum type="arabicPeriod"/>
            </a:pPr>
            <a:r>
              <a:rPr lang="en-US"/>
              <a:t>What is the highest peak in the U.S.?</a:t>
            </a:r>
          </a:p>
          <a:p>
            <a:pPr marL="514350" indent="-514350">
              <a:buAutoNum type="arabicPeriod"/>
            </a:pPr>
            <a:r>
              <a:rPr lang="en-US"/>
              <a:t>What is the release date of the movie “The Dark Knight”? </a:t>
            </a:r>
          </a:p>
          <a:p>
            <a:pPr marL="514350" indent="-514350">
              <a:buAutoNum type="arabicPeriod"/>
            </a:pPr>
            <a:r>
              <a:rPr lang="en-US"/>
              <a:t>What country won the FIFA World Cup in 2018?</a:t>
            </a:r>
          </a:p>
          <a:p>
            <a:pPr marL="514350" indent="-514350">
              <a:buAutoNum type="arabicPeriod"/>
            </a:pPr>
            <a:r>
              <a:rPr lang="en-US"/>
              <a:t>Who directed the movie “Jurassic Park”? </a:t>
            </a:r>
          </a:p>
        </p:txBody>
      </p:sp>
    </p:spTree>
    <p:extLst>
      <p:ext uri="{BB962C8B-B14F-4D97-AF65-F5344CB8AC3E}">
        <p14:creationId xmlns:p14="http://schemas.microsoft.com/office/powerpoint/2010/main" val="2603002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D4CE7-7D61-98CE-D337-C796B3AB2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8F057-85AD-98A0-D011-D226739AC9D7}"/>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2AD453F2-0506-0083-2E4E-9BBDEDBFF74F}"/>
              </a:ext>
            </a:extLst>
          </p:cNvPr>
          <p:cNvSpPr>
            <a:spLocks noGrp="1"/>
          </p:cNvSpPr>
          <p:nvPr>
            <p:ph idx="1"/>
          </p:nvPr>
        </p:nvSpPr>
        <p:spPr>
          <a:xfrm>
            <a:off x="838200" y="1825624"/>
            <a:ext cx="10993244" cy="5032375"/>
          </a:xfrm>
        </p:spPr>
        <p:txBody>
          <a:bodyPr/>
          <a:lstStyle/>
          <a:p>
            <a:r>
              <a:rPr lang="en-US"/>
              <a:t>Gather into small groups; navigate to DBPedia </a:t>
            </a:r>
          </a:p>
          <a:p>
            <a:endParaRPr lang="en-US"/>
          </a:p>
          <a:p>
            <a:r>
              <a:rPr lang="en-US"/>
              <a:t>Attempt to write SPARQL queries answering the questions posed in the preceding slide</a:t>
            </a:r>
          </a:p>
          <a:p>
            <a:pPr marL="0" indent="0">
              <a:buNone/>
            </a:pPr>
            <a:endParaRPr lang="en-US"/>
          </a:p>
          <a:p>
            <a:pPr marL="0" indent="0" algn="ctr">
              <a:buNone/>
            </a:pPr>
            <a:r>
              <a:rPr lang="en-US" b="1">
                <a:solidFill>
                  <a:srgbClr val="FF0000"/>
                </a:solidFill>
              </a:rPr>
              <a:t>You will be expected to discuss your strategies, queries, and results</a:t>
            </a:r>
          </a:p>
        </p:txBody>
      </p:sp>
    </p:spTree>
    <p:extLst>
      <p:ext uri="{BB962C8B-B14F-4D97-AF65-F5344CB8AC3E}">
        <p14:creationId xmlns:p14="http://schemas.microsoft.com/office/powerpoint/2010/main" val="1195573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4001-380A-3027-55FE-A2B8E60C8978}"/>
              </a:ext>
            </a:extLst>
          </p:cNvPr>
          <p:cNvSpPr>
            <a:spLocks noGrp="1"/>
          </p:cNvSpPr>
          <p:nvPr>
            <p:ph type="title"/>
          </p:nvPr>
        </p:nvSpPr>
        <p:spPr>
          <a:xfrm>
            <a:off x="838199" y="365125"/>
            <a:ext cx="10981765" cy="1325563"/>
          </a:xfrm>
        </p:spPr>
        <p:txBody>
          <a:bodyPr/>
          <a:lstStyle/>
          <a:p>
            <a:r>
              <a:rPr lang="en-US"/>
              <a:t>Dbpedia Challenge: </a:t>
            </a:r>
            <a:r>
              <a:rPr lang="en-US">
                <a:hlinkClick r:id="rId2"/>
              </a:rPr>
              <a:t>https://dbpedia.org/sparql</a:t>
            </a:r>
            <a:r>
              <a:rPr lang="en-US"/>
              <a:t> </a:t>
            </a:r>
          </a:p>
        </p:txBody>
      </p:sp>
      <p:sp>
        <p:nvSpPr>
          <p:cNvPr id="3" name="Content Placeholder 2">
            <a:extLst>
              <a:ext uri="{FF2B5EF4-FFF2-40B4-BE49-F238E27FC236}">
                <a16:creationId xmlns:a16="http://schemas.microsoft.com/office/drawing/2014/main" id="{25868640-F871-6172-D52E-60A0279C9B9F}"/>
              </a:ext>
            </a:extLst>
          </p:cNvPr>
          <p:cNvSpPr>
            <a:spLocks noGrp="1"/>
          </p:cNvSpPr>
          <p:nvPr>
            <p:ph idx="1"/>
          </p:nvPr>
        </p:nvSpPr>
        <p:spPr/>
        <p:txBody>
          <a:bodyPr/>
          <a:lstStyle/>
          <a:p>
            <a:pPr marL="514350" indent="-514350">
              <a:buFont typeface="+mj-lt"/>
              <a:buAutoNum type="arabicPeriod"/>
            </a:pPr>
            <a:r>
              <a:rPr lang="en-US"/>
              <a:t>What are the ten most populous cities in China?</a:t>
            </a:r>
          </a:p>
          <a:p>
            <a:pPr marL="514350" indent="-514350">
              <a:buAutoNum type="arabicPeriod"/>
            </a:pPr>
            <a:r>
              <a:rPr lang="en-US"/>
              <a:t>What are the birthdates of every U.S. president who served in the 20</a:t>
            </a:r>
            <a:r>
              <a:rPr lang="en-US" baseline="30000"/>
              <a:t>th</a:t>
            </a:r>
            <a:r>
              <a:rPr lang="en-US"/>
              <a:t> century? </a:t>
            </a:r>
          </a:p>
          <a:p>
            <a:pPr marL="514350" indent="-514350">
              <a:buAutoNum type="arabicPeriod"/>
            </a:pPr>
            <a:r>
              <a:rPr lang="en-US"/>
              <a:t>What three cities in the U.S. have the highest percentage of foreign-born residents?</a:t>
            </a:r>
          </a:p>
          <a:p>
            <a:pPr marL="514350" indent="-514350">
              <a:buAutoNum type="arabicPeriod"/>
            </a:pPr>
            <a:r>
              <a:rPr lang="en-US"/>
              <a:t>Which paintings by Vincent Van Gogh are currently located in museums in the U.S.? </a:t>
            </a:r>
          </a:p>
          <a:p>
            <a:pPr marL="514350" indent="-514350">
              <a:buAutoNum type="arabicPeriod"/>
            </a:pPr>
            <a:r>
              <a:rPr lang="en-US"/>
              <a:t>How many rdfs labels include the string “lio”?</a:t>
            </a:r>
          </a:p>
        </p:txBody>
      </p:sp>
    </p:spTree>
    <p:extLst>
      <p:ext uri="{BB962C8B-B14F-4D97-AF65-F5344CB8AC3E}">
        <p14:creationId xmlns:p14="http://schemas.microsoft.com/office/powerpoint/2010/main" val="103172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D4CE7-7D61-98CE-D337-C796B3AB2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8F057-85AD-98A0-D011-D226739AC9D7}"/>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2AD453F2-0506-0083-2E4E-9BBDEDBFF74F}"/>
              </a:ext>
            </a:extLst>
          </p:cNvPr>
          <p:cNvSpPr>
            <a:spLocks noGrp="1"/>
          </p:cNvSpPr>
          <p:nvPr>
            <p:ph idx="1"/>
          </p:nvPr>
        </p:nvSpPr>
        <p:spPr>
          <a:xfrm>
            <a:off x="838200" y="1825624"/>
            <a:ext cx="10993244" cy="5032375"/>
          </a:xfrm>
        </p:spPr>
        <p:txBody>
          <a:bodyPr/>
          <a:lstStyle/>
          <a:p>
            <a:r>
              <a:rPr lang="en-US"/>
              <a:t>Gather into small groups; navigate to DBPedia </a:t>
            </a:r>
          </a:p>
          <a:p>
            <a:endParaRPr lang="en-US"/>
          </a:p>
          <a:p>
            <a:r>
              <a:rPr lang="en-US"/>
              <a:t>Attempt to write SPARQL queries answering the questions posed in the preceding slide</a:t>
            </a:r>
          </a:p>
          <a:p>
            <a:pPr marL="0" indent="0">
              <a:buNone/>
            </a:pPr>
            <a:endParaRPr lang="en-US"/>
          </a:p>
          <a:p>
            <a:pPr marL="0" indent="0" algn="ctr">
              <a:buNone/>
            </a:pPr>
            <a:r>
              <a:rPr lang="en-US" b="1">
                <a:solidFill>
                  <a:srgbClr val="FF0000"/>
                </a:solidFill>
              </a:rPr>
              <a:t>You will be expected to discuss your strategies, queries, and results</a:t>
            </a:r>
          </a:p>
        </p:txBody>
      </p:sp>
    </p:spTree>
    <p:extLst>
      <p:ext uri="{BB962C8B-B14F-4D97-AF65-F5344CB8AC3E}">
        <p14:creationId xmlns:p14="http://schemas.microsoft.com/office/powerpoint/2010/main" val="2943850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61F-47F2-E585-5E9F-671A6FCBFA1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3C5835E8-70A0-A19B-8BF1-D023B3571976}"/>
              </a:ext>
            </a:extLst>
          </p:cNvPr>
          <p:cNvSpPr>
            <a:spLocks noGrp="1"/>
          </p:cNvSpPr>
          <p:nvPr>
            <p:ph idx="1"/>
          </p:nvPr>
        </p:nvSpPr>
        <p:spPr/>
        <p:txBody>
          <a:bodyPr/>
          <a:lstStyle/>
          <a:p>
            <a:r>
              <a:rPr lang="en-US"/>
              <a:t>SPARQL</a:t>
            </a:r>
            <a:r>
              <a:rPr lang="en-US">
                <a:solidFill>
                  <a:srgbClr val="FF0000"/>
                </a:solidFill>
              </a:rPr>
              <a:t> </a:t>
            </a:r>
          </a:p>
          <a:p>
            <a:endParaRPr lang="en-US">
              <a:solidFill>
                <a:srgbClr val="FF0000"/>
              </a:solidFill>
            </a:endParaRPr>
          </a:p>
          <a:p>
            <a:r>
              <a:rPr lang="en-US"/>
              <a:t>MITRE D3FEND</a:t>
            </a:r>
          </a:p>
          <a:p>
            <a:endParaRPr lang="en-US"/>
          </a:p>
          <a:p>
            <a:r>
              <a:rPr lang="en-US">
                <a:solidFill>
                  <a:srgbClr val="FF0000"/>
                </a:solidFill>
              </a:rPr>
              <a:t>Semantic Web Vulnerabilities</a:t>
            </a:r>
          </a:p>
          <a:p>
            <a:endParaRPr lang="en-US"/>
          </a:p>
          <a:p>
            <a:r>
              <a:rPr lang="en-US"/>
              <a:t>Formal Verification Meets Ontology Enginering</a:t>
            </a:r>
          </a:p>
          <a:p>
            <a:endParaRPr lang="en-US"/>
          </a:p>
          <a:p>
            <a:endParaRPr lang="en-US"/>
          </a:p>
          <a:p>
            <a:endParaRPr lang="en-US"/>
          </a:p>
          <a:p>
            <a:endParaRPr lang="en-US"/>
          </a:p>
        </p:txBody>
      </p:sp>
    </p:spTree>
    <p:extLst>
      <p:ext uri="{BB962C8B-B14F-4D97-AF65-F5344CB8AC3E}">
        <p14:creationId xmlns:p14="http://schemas.microsoft.com/office/powerpoint/2010/main" val="2218875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Query Languages</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Database query languages are languages used to extract from and manipulate data in information systems</a:t>
            </a:r>
          </a:p>
          <a:p>
            <a:endParaRPr lang="en-US"/>
          </a:p>
          <a:p>
            <a:r>
              <a:rPr lang="en-US"/>
              <a:t>Traditionally, data was stored in </a:t>
            </a:r>
            <a:r>
              <a:rPr lang="en-US" i="1"/>
              <a:t>relational databases</a:t>
            </a:r>
            <a:r>
              <a:rPr lang="en-US"/>
              <a:t>, which were fixed, built on the closed world assumption, but somewhat easy to query using well-known languages like SQL </a:t>
            </a:r>
          </a:p>
          <a:p>
            <a:endParaRPr lang="en-US"/>
          </a:p>
          <a:p>
            <a:r>
              <a:rPr lang="en-US"/>
              <a:t>RDF databases are flexible, adopt the open world assumption, and querying requires a language suited to these features</a:t>
            </a:r>
          </a:p>
        </p:txBody>
      </p:sp>
    </p:spTree>
    <p:extLst>
      <p:ext uri="{BB962C8B-B14F-4D97-AF65-F5344CB8AC3E}">
        <p14:creationId xmlns:p14="http://schemas.microsoft.com/office/powerpoint/2010/main" val="36026495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B39A-CBB2-4CFB-F5B5-F479A53F8C46}"/>
              </a:ext>
            </a:extLst>
          </p:cNvPr>
          <p:cNvSpPr>
            <a:spLocks noGrp="1"/>
          </p:cNvSpPr>
          <p:nvPr>
            <p:ph type="title"/>
          </p:nvPr>
        </p:nvSpPr>
        <p:spPr/>
        <p:txBody>
          <a:bodyPr/>
          <a:lstStyle/>
          <a:p>
            <a:r>
              <a:rPr lang="en-US"/>
              <a:t>Semantic Web Vulnerabilities</a:t>
            </a:r>
          </a:p>
        </p:txBody>
      </p:sp>
      <p:sp>
        <p:nvSpPr>
          <p:cNvPr id="3" name="Content Placeholder 2">
            <a:extLst>
              <a:ext uri="{FF2B5EF4-FFF2-40B4-BE49-F238E27FC236}">
                <a16:creationId xmlns:a16="http://schemas.microsoft.com/office/drawing/2014/main" id="{6149AC50-2B71-2D1B-65EB-2E8FF013C65C}"/>
              </a:ext>
            </a:extLst>
          </p:cNvPr>
          <p:cNvSpPr>
            <a:spLocks noGrp="1"/>
          </p:cNvSpPr>
          <p:nvPr>
            <p:ph idx="1"/>
          </p:nvPr>
        </p:nvSpPr>
        <p:spPr/>
        <p:txBody>
          <a:bodyPr/>
          <a:lstStyle/>
          <a:p>
            <a:r>
              <a:rPr lang="en-US"/>
              <a:t>Consider the space of vulnerabilities stemming from: </a:t>
            </a:r>
          </a:p>
          <a:p>
            <a:endParaRPr lang="en-US"/>
          </a:p>
          <a:p>
            <a:pPr lvl="1"/>
            <a:r>
              <a:rPr lang="en-US" sz="2800"/>
              <a:t>SPARQL Injections patterned on SQL Injections</a:t>
            </a:r>
          </a:p>
          <a:p>
            <a:pPr lvl="1"/>
            <a:r>
              <a:rPr lang="en-US" sz="2800"/>
              <a:t>Logic-Based SPARQL Injection Attacks</a:t>
            </a:r>
          </a:p>
          <a:p>
            <a:pPr lvl="1"/>
            <a:endParaRPr lang="en-US" sz="2800"/>
          </a:p>
          <a:p>
            <a:r>
              <a:rPr lang="en-US"/>
              <a:t>There is </a:t>
            </a:r>
            <a:r>
              <a:rPr lang="en-US" i="1"/>
              <a:t>very little </a:t>
            </a:r>
            <a:r>
              <a:rPr lang="en-US"/>
              <a:t>literature on these topics</a:t>
            </a:r>
          </a:p>
          <a:p>
            <a:endParaRPr lang="en-US"/>
          </a:p>
          <a:p>
            <a:r>
              <a:rPr lang="en-US"/>
              <a:t>There are no </a:t>
            </a:r>
            <a:r>
              <a:rPr lang="en-US" i="1"/>
              <a:t>tools </a:t>
            </a:r>
            <a:r>
              <a:rPr lang="en-US"/>
              <a:t>to automate the identification of semantic web vulnerabilities</a:t>
            </a:r>
          </a:p>
        </p:txBody>
      </p:sp>
    </p:spTree>
    <p:extLst>
      <p:ext uri="{BB962C8B-B14F-4D97-AF65-F5344CB8AC3E}">
        <p14:creationId xmlns:p14="http://schemas.microsoft.com/office/powerpoint/2010/main" val="4269287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B39A-CBB2-4CFB-F5B5-F479A53F8C46}"/>
              </a:ext>
            </a:extLst>
          </p:cNvPr>
          <p:cNvSpPr>
            <a:spLocks noGrp="1"/>
          </p:cNvSpPr>
          <p:nvPr>
            <p:ph type="title"/>
          </p:nvPr>
        </p:nvSpPr>
        <p:spPr/>
        <p:txBody>
          <a:bodyPr/>
          <a:lstStyle/>
          <a:p>
            <a:r>
              <a:rPr lang="en-US"/>
              <a:t>Semantic Web Vulnerabilities</a:t>
            </a:r>
          </a:p>
        </p:txBody>
      </p:sp>
      <p:sp>
        <p:nvSpPr>
          <p:cNvPr id="3" name="Content Placeholder 2">
            <a:extLst>
              <a:ext uri="{FF2B5EF4-FFF2-40B4-BE49-F238E27FC236}">
                <a16:creationId xmlns:a16="http://schemas.microsoft.com/office/drawing/2014/main" id="{6149AC50-2B71-2D1B-65EB-2E8FF013C65C}"/>
              </a:ext>
            </a:extLst>
          </p:cNvPr>
          <p:cNvSpPr>
            <a:spLocks noGrp="1"/>
          </p:cNvSpPr>
          <p:nvPr>
            <p:ph idx="1"/>
          </p:nvPr>
        </p:nvSpPr>
        <p:spPr/>
        <p:txBody>
          <a:bodyPr/>
          <a:lstStyle/>
          <a:p>
            <a:r>
              <a:rPr lang="en-US"/>
              <a:t>Consider the space of vulnerabilities stemming from: </a:t>
            </a:r>
          </a:p>
          <a:p>
            <a:endParaRPr lang="en-US"/>
          </a:p>
          <a:p>
            <a:pPr lvl="1"/>
            <a:r>
              <a:rPr lang="en-US" sz="2800">
                <a:solidFill>
                  <a:srgbClr val="FF0000"/>
                </a:solidFill>
              </a:rPr>
              <a:t>SPARQL Injections patterned on SQL Injections</a:t>
            </a:r>
          </a:p>
          <a:p>
            <a:pPr lvl="1"/>
            <a:r>
              <a:rPr lang="en-US" sz="2800"/>
              <a:t>Logic-Based SPARQL Injection Attacks</a:t>
            </a:r>
          </a:p>
          <a:p>
            <a:pPr lvl="1"/>
            <a:endParaRPr lang="en-US" sz="2800"/>
          </a:p>
          <a:p>
            <a:r>
              <a:rPr lang="en-US"/>
              <a:t>There is </a:t>
            </a:r>
            <a:r>
              <a:rPr lang="en-US" i="1"/>
              <a:t>very little </a:t>
            </a:r>
            <a:r>
              <a:rPr lang="en-US"/>
              <a:t>literature on these topics</a:t>
            </a:r>
          </a:p>
          <a:p>
            <a:endParaRPr lang="en-US"/>
          </a:p>
          <a:p>
            <a:r>
              <a:rPr lang="en-US"/>
              <a:t>There are no </a:t>
            </a:r>
            <a:r>
              <a:rPr lang="en-US" i="1"/>
              <a:t>tools </a:t>
            </a:r>
            <a:r>
              <a:rPr lang="en-US"/>
              <a:t>to automate the identification of semantic web vulnerabilities</a:t>
            </a:r>
          </a:p>
        </p:txBody>
      </p:sp>
    </p:spTree>
    <p:extLst>
      <p:ext uri="{BB962C8B-B14F-4D97-AF65-F5344CB8AC3E}">
        <p14:creationId xmlns:p14="http://schemas.microsoft.com/office/powerpoint/2010/main" val="2870263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B39A-CBB2-4CFB-F5B5-F479A53F8C46}"/>
              </a:ext>
            </a:extLst>
          </p:cNvPr>
          <p:cNvSpPr>
            <a:spLocks noGrp="1"/>
          </p:cNvSpPr>
          <p:nvPr>
            <p:ph type="title"/>
          </p:nvPr>
        </p:nvSpPr>
        <p:spPr/>
        <p:txBody>
          <a:bodyPr/>
          <a:lstStyle/>
          <a:p>
            <a:r>
              <a:rPr lang="en-US"/>
              <a:t>Semantic Web Vulnerabilities</a:t>
            </a:r>
          </a:p>
        </p:txBody>
      </p:sp>
      <p:sp>
        <p:nvSpPr>
          <p:cNvPr id="3" name="Content Placeholder 2">
            <a:extLst>
              <a:ext uri="{FF2B5EF4-FFF2-40B4-BE49-F238E27FC236}">
                <a16:creationId xmlns:a16="http://schemas.microsoft.com/office/drawing/2014/main" id="{6149AC50-2B71-2D1B-65EB-2E8FF013C65C}"/>
              </a:ext>
            </a:extLst>
          </p:cNvPr>
          <p:cNvSpPr>
            <a:spLocks noGrp="1"/>
          </p:cNvSpPr>
          <p:nvPr>
            <p:ph idx="1"/>
          </p:nvPr>
        </p:nvSpPr>
        <p:spPr/>
        <p:txBody>
          <a:bodyPr/>
          <a:lstStyle/>
          <a:p>
            <a:r>
              <a:rPr lang="en-US"/>
              <a:t>There is </a:t>
            </a:r>
            <a:r>
              <a:rPr lang="en-US" b="1">
                <a:solidFill>
                  <a:srgbClr val="FF0000"/>
                </a:solidFill>
              </a:rPr>
              <a:t>very little </a:t>
            </a:r>
            <a:r>
              <a:rPr lang="en-US"/>
              <a:t>literature on semantic web vulnerabilities</a:t>
            </a:r>
          </a:p>
          <a:p>
            <a:endParaRPr lang="en-US"/>
          </a:p>
          <a:p>
            <a:r>
              <a:rPr lang="en-US"/>
              <a:t>What little exists attempts to draw parallels between the more widely-discussed SQL Injection vulnerabilities and SPARQL Injections</a:t>
            </a:r>
          </a:p>
          <a:p>
            <a:endParaRPr lang="en-US"/>
          </a:p>
          <a:p>
            <a:r>
              <a:rPr lang="en-US"/>
              <a:t>Though even here researchers tend to ignore SPARQL is a </a:t>
            </a:r>
            <a:r>
              <a:rPr lang="en-US" i="1"/>
              <a:t>protocol </a:t>
            </a:r>
            <a:r>
              <a:rPr lang="en-US"/>
              <a:t>language, and so can interact natively with browsers</a:t>
            </a:r>
          </a:p>
        </p:txBody>
      </p:sp>
    </p:spTree>
    <p:extLst>
      <p:ext uri="{BB962C8B-B14F-4D97-AF65-F5344CB8AC3E}">
        <p14:creationId xmlns:p14="http://schemas.microsoft.com/office/powerpoint/2010/main" val="37000096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B39A-CBB2-4CFB-F5B5-F479A53F8C46}"/>
              </a:ext>
            </a:extLst>
          </p:cNvPr>
          <p:cNvSpPr>
            <a:spLocks noGrp="1"/>
          </p:cNvSpPr>
          <p:nvPr>
            <p:ph type="title"/>
          </p:nvPr>
        </p:nvSpPr>
        <p:spPr/>
        <p:txBody>
          <a:bodyPr/>
          <a:lstStyle/>
          <a:p>
            <a:r>
              <a:rPr lang="en-US"/>
              <a:t>Semantic Web Vulnerabilities</a:t>
            </a:r>
          </a:p>
        </p:txBody>
      </p:sp>
      <p:sp>
        <p:nvSpPr>
          <p:cNvPr id="3" name="Content Placeholder 2">
            <a:extLst>
              <a:ext uri="{FF2B5EF4-FFF2-40B4-BE49-F238E27FC236}">
                <a16:creationId xmlns:a16="http://schemas.microsoft.com/office/drawing/2014/main" id="{6149AC50-2B71-2D1B-65EB-2E8FF013C65C}"/>
              </a:ext>
            </a:extLst>
          </p:cNvPr>
          <p:cNvSpPr>
            <a:spLocks noGrp="1"/>
          </p:cNvSpPr>
          <p:nvPr>
            <p:ph idx="1"/>
          </p:nvPr>
        </p:nvSpPr>
        <p:spPr/>
        <p:txBody>
          <a:bodyPr/>
          <a:lstStyle/>
          <a:p>
            <a:r>
              <a:rPr lang="en-US"/>
              <a:t>There is </a:t>
            </a:r>
            <a:r>
              <a:rPr lang="en-US" b="1">
                <a:solidFill>
                  <a:srgbClr val="FF0000"/>
                </a:solidFill>
              </a:rPr>
              <a:t>very little </a:t>
            </a:r>
            <a:r>
              <a:rPr lang="en-US"/>
              <a:t>literature on semantic web vulnerabilities</a:t>
            </a:r>
          </a:p>
          <a:p>
            <a:endParaRPr lang="en-US"/>
          </a:p>
          <a:p>
            <a:r>
              <a:rPr lang="en-US"/>
              <a:t>What little exists attempts to draw parallels between the more widely-discussed </a:t>
            </a:r>
            <a:r>
              <a:rPr lang="en-US" b="1">
                <a:solidFill>
                  <a:schemeClr val="accent6"/>
                </a:solidFill>
              </a:rPr>
              <a:t>SQL Injection </a:t>
            </a:r>
            <a:r>
              <a:rPr lang="en-US"/>
              <a:t>vulnerabilities and SPARQL Injections</a:t>
            </a:r>
          </a:p>
          <a:p>
            <a:endParaRPr lang="en-US"/>
          </a:p>
          <a:p>
            <a:r>
              <a:rPr lang="en-US"/>
              <a:t>Though even here researchers tend to ignore SPARQL is a </a:t>
            </a:r>
            <a:r>
              <a:rPr lang="en-US" i="1"/>
              <a:t>protocol </a:t>
            </a:r>
            <a:r>
              <a:rPr lang="en-US"/>
              <a:t>language, and so can interact natively with browsers</a:t>
            </a:r>
          </a:p>
        </p:txBody>
      </p:sp>
    </p:spTree>
    <p:extLst>
      <p:ext uri="{BB962C8B-B14F-4D97-AF65-F5344CB8AC3E}">
        <p14:creationId xmlns:p14="http://schemas.microsoft.com/office/powerpoint/2010/main" val="1375544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AA4-FF8E-17FE-299A-E1AC43AA42F4}"/>
              </a:ext>
            </a:extLst>
          </p:cNvPr>
          <p:cNvSpPr>
            <a:spLocks noGrp="1"/>
          </p:cNvSpPr>
          <p:nvPr>
            <p:ph type="title"/>
          </p:nvPr>
        </p:nvSpPr>
        <p:spPr/>
        <p:txBody>
          <a:bodyPr/>
          <a:lstStyle/>
          <a:p>
            <a:r>
              <a:rPr lang="en-US"/>
              <a:t>SQL Injection</a:t>
            </a:r>
          </a:p>
        </p:txBody>
      </p:sp>
      <p:sp>
        <p:nvSpPr>
          <p:cNvPr id="3" name="Content Placeholder 2">
            <a:extLst>
              <a:ext uri="{FF2B5EF4-FFF2-40B4-BE49-F238E27FC236}">
                <a16:creationId xmlns:a16="http://schemas.microsoft.com/office/drawing/2014/main" id="{412AB2B1-2E83-BA3D-BA73-18DEC6A0A79F}"/>
              </a:ext>
            </a:extLst>
          </p:cNvPr>
          <p:cNvSpPr>
            <a:spLocks noGrp="1"/>
          </p:cNvSpPr>
          <p:nvPr>
            <p:ph idx="1"/>
          </p:nvPr>
        </p:nvSpPr>
        <p:spPr>
          <a:xfrm>
            <a:off x="838199" y="1825625"/>
            <a:ext cx="11146971" cy="4958896"/>
          </a:xfrm>
        </p:spPr>
        <p:txBody>
          <a:bodyPr>
            <a:normAutofit lnSpcReduction="10000"/>
          </a:bodyPr>
          <a:lstStyle/>
          <a:p>
            <a:r>
              <a:rPr lang="en-US"/>
              <a:t>‘Injecting’ SQL into a database via input fields from the client-side</a:t>
            </a:r>
          </a:p>
          <a:p>
            <a:endParaRPr lang="en-US"/>
          </a:p>
          <a:p>
            <a:r>
              <a:rPr lang="en-US"/>
              <a:t>Suppose you navigate to a website and input a user ID to a field to return a username; this might generate a SQL query like: </a:t>
            </a:r>
          </a:p>
          <a:p>
            <a:endParaRPr lang="en-US"/>
          </a:p>
          <a:p>
            <a:pPr marL="457200" lvl="1" indent="0">
              <a:buNone/>
            </a:pPr>
            <a:r>
              <a:rPr lang="en-US" sz="2800" b="0" i="0">
                <a:solidFill>
                  <a:srgbClr val="0000CD"/>
                </a:solidFill>
                <a:effectLst/>
                <a:latin typeface="Consolas" panose="020B0609020204030204" pitchFamily="49" charset="0"/>
              </a:rPr>
              <a:t>SELECT</a:t>
            </a:r>
            <a:r>
              <a:rPr lang="en-US" sz="2800" b="0" i="0">
                <a:solidFill>
                  <a:srgbClr val="000000"/>
                </a:solidFill>
                <a:effectLst/>
                <a:latin typeface="Consolas" panose="020B0609020204030204" pitchFamily="49" charset="0"/>
              </a:rPr>
              <a:t> * </a:t>
            </a:r>
            <a:br>
              <a:rPr lang="en-US" sz="2800" b="0" i="0">
                <a:solidFill>
                  <a:srgbClr val="000000"/>
                </a:solidFill>
                <a:effectLst/>
                <a:latin typeface="Consolas" panose="020B0609020204030204" pitchFamily="49" charset="0"/>
              </a:rPr>
            </a:br>
            <a:r>
              <a:rPr lang="en-US" sz="2800" b="0" i="0">
                <a:solidFill>
                  <a:srgbClr val="0000CD"/>
                </a:solidFill>
                <a:effectLst/>
                <a:latin typeface="Consolas" panose="020B0609020204030204" pitchFamily="49" charset="0"/>
              </a:rPr>
              <a:t>FROM</a:t>
            </a:r>
            <a:r>
              <a:rPr lang="en-US" sz="2800" b="0" i="0">
                <a:solidFill>
                  <a:srgbClr val="000000"/>
                </a:solidFill>
                <a:effectLst/>
                <a:latin typeface="Consolas" panose="020B0609020204030204" pitchFamily="49" charset="0"/>
              </a:rPr>
              <a:t> Users </a:t>
            </a:r>
            <a:br>
              <a:rPr lang="en-US" sz="2800" b="0" i="0">
                <a:solidFill>
                  <a:srgbClr val="000000"/>
                </a:solidFill>
                <a:effectLst/>
                <a:latin typeface="Consolas" panose="020B0609020204030204" pitchFamily="49" charset="0"/>
              </a:rPr>
            </a:br>
            <a:r>
              <a:rPr lang="en-US" sz="2800" b="0" i="0">
                <a:solidFill>
                  <a:srgbClr val="0000CD"/>
                </a:solidFill>
                <a:effectLst/>
                <a:latin typeface="Consolas" panose="020B0609020204030204" pitchFamily="49" charset="0"/>
              </a:rPr>
              <a:t>WHERE</a:t>
            </a:r>
            <a:r>
              <a:rPr lang="en-US" sz="2800" b="0" i="0">
                <a:solidFill>
                  <a:srgbClr val="000000"/>
                </a:solidFill>
                <a:effectLst/>
                <a:latin typeface="Consolas" panose="020B0609020204030204" pitchFamily="49" charset="0"/>
              </a:rPr>
              <a:t> UserId = ‘“ + txtUserId + ”</a:t>
            </a:r>
            <a:r>
              <a:rPr lang="en-US" sz="2800">
                <a:solidFill>
                  <a:srgbClr val="000000"/>
                </a:solidFill>
                <a:latin typeface="Consolas" panose="020B0609020204030204" pitchFamily="49" charset="0"/>
              </a:rPr>
              <a:t>’</a:t>
            </a:r>
          </a:p>
          <a:p>
            <a:endParaRPr lang="en-US"/>
          </a:p>
          <a:p>
            <a:r>
              <a:rPr lang="en-US"/>
              <a:t>For a given row in the database, if “row = </a:t>
            </a:r>
            <a:r>
              <a:rPr lang="en-US" sz="2800" b="0" i="0">
                <a:solidFill>
                  <a:srgbClr val="000000"/>
                </a:solidFill>
                <a:effectLst/>
                <a:latin typeface="Consolas" panose="020B0609020204030204" pitchFamily="49" charset="0"/>
              </a:rPr>
              <a:t>txtUserId</a:t>
            </a:r>
            <a:r>
              <a:rPr lang="en-US"/>
              <a:t>” is true, then the username is returned</a:t>
            </a:r>
            <a:endParaRPr lang="en-US" b="0" i="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30173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AA4-FF8E-17FE-299A-E1AC43AA42F4}"/>
              </a:ext>
            </a:extLst>
          </p:cNvPr>
          <p:cNvSpPr>
            <a:spLocks noGrp="1"/>
          </p:cNvSpPr>
          <p:nvPr>
            <p:ph type="title"/>
          </p:nvPr>
        </p:nvSpPr>
        <p:spPr/>
        <p:txBody>
          <a:bodyPr/>
          <a:lstStyle/>
          <a:p>
            <a:r>
              <a:rPr lang="en-US"/>
              <a:t>SQL Injection</a:t>
            </a:r>
          </a:p>
        </p:txBody>
      </p:sp>
      <p:sp>
        <p:nvSpPr>
          <p:cNvPr id="3" name="Content Placeholder 2">
            <a:extLst>
              <a:ext uri="{FF2B5EF4-FFF2-40B4-BE49-F238E27FC236}">
                <a16:creationId xmlns:a16="http://schemas.microsoft.com/office/drawing/2014/main" id="{412AB2B1-2E83-BA3D-BA73-18DEC6A0A79F}"/>
              </a:ext>
            </a:extLst>
          </p:cNvPr>
          <p:cNvSpPr>
            <a:spLocks noGrp="1"/>
          </p:cNvSpPr>
          <p:nvPr>
            <p:ph idx="1"/>
          </p:nvPr>
        </p:nvSpPr>
        <p:spPr>
          <a:xfrm>
            <a:off x="838200" y="1825624"/>
            <a:ext cx="10515600" cy="4849495"/>
          </a:xfrm>
        </p:spPr>
        <p:txBody>
          <a:bodyPr>
            <a:normAutofit lnSpcReduction="10000"/>
          </a:bodyPr>
          <a:lstStyle/>
          <a:p>
            <a:r>
              <a:rPr lang="en-US"/>
              <a:t>If users are allowed to enter whatever input they like in the field, one might enter, say, user ID “105” alongside: </a:t>
            </a:r>
          </a:p>
          <a:p>
            <a:pPr marL="0" indent="0">
              <a:buNone/>
            </a:pPr>
            <a:endParaRPr lang="en-US"/>
          </a:p>
          <a:p>
            <a:pPr marL="0" indent="0">
              <a:buNone/>
            </a:pPr>
            <a:endParaRPr lang="en-US"/>
          </a:p>
          <a:p>
            <a:r>
              <a:rPr lang="en-US"/>
              <a:t>Generating the SQL query:</a:t>
            </a:r>
          </a:p>
          <a:p>
            <a:endParaRPr lang="en-US"/>
          </a:p>
          <a:p>
            <a:pPr marL="457200" lvl="1" indent="0">
              <a:buNone/>
            </a:pPr>
            <a:r>
              <a:rPr lang="en-US" sz="2800" b="0" i="0">
                <a:solidFill>
                  <a:srgbClr val="0000CD"/>
                </a:solidFill>
                <a:effectLst/>
                <a:latin typeface="Consolas" panose="020B0609020204030204" pitchFamily="49" charset="0"/>
              </a:rPr>
              <a:t>SELECT</a:t>
            </a:r>
            <a:r>
              <a:rPr lang="en-US" sz="2800" b="0" i="0">
                <a:solidFill>
                  <a:srgbClr val="000000"/>
                </a:solidFill>
                <a:effectLst/>
                <a:latin typeface="Consolas" panose="020B0609020204030204" pitchFamily="49" charset="0"/>
              </a:rPr>
              <a:t> * </a:t>
            </a:r>
            <a:br>
              <a:rPr lang="en-US" sz="2800" b="0" i="0">
                <a:solidFill>
                  <a:srgbClr val="000000"/>
                </a:solidFill>
                <a:effectLst/>
                <a:latin typeface="Consolas" panose="020B0609020204030204" pitchFamily="49" charset="0"/>
              </a:rPr>
            </a:br>
            <a:r>
              <a:rPr lang="en-US" sz="2800" b="0" i="0">
                <a:solidFill>
                  <a:srgbClr val="0000CD"/>
                </a:solidFill>
                <a:effectLst/>
                <a:latin typeface="Consolas" panose="020B0609020204030204" pitchFamily="49" charset="0"/>
              </a:rPr>
              <a:t>FROM</a:t>
            </a:r>
            <a:r>
              <a:rPr lang="en-US" sz="2800" b="0" i="0">
                <a:solidFill>
                  <a:srgbClr val="000000"/>
                </a:solidFill>
                <a:effectLst/>
                <a:latin typeface="Consolas" panose="020B0609020204030204" pitchFamily="49" charset="0"/>
              </a:rPr>
              <a:t> Users </a:t>
            </a:r>
            <a:br>
              <a:rPr lang="en-US" sz="2800" b="0" i="0">
                <a:solidFill>
                  <a:srgbClr val="000000"/>
                </a:solidFill>
                <a:effectLst/>
                <a:latin typeface="Consolas" panose="020B0609020204030204" pitchFamily="49" charset="0"/>
              </a:rPr>
            </a:br>
            <a:r>
              <a:rPr lang="en-US" sz="2800" b="0" i="0">
                <a:solidFill>
                  <a:srgbClr val="0000CD"/>
                </a:solidFill>
                <a:effectLst/>
                <a:latin typeface="Consolas" panose="020B0609020204030204" pitchFamily="49" charset="0"/>
              </a:rPr>
              <a:t>WHERE</a:t>
            </a:r>
            <a:r>
              <a:rPr lang="en-US" sz="2800" b="0" i="0">
                <a:solidFill>
                  <a:srgbClr val="000000"/>
                </a:solidFill>
                <a:effectLst/>
                <a:latin typeface="Consolas" panose="020B0609020204030204" pitchFamily="49" charset="0"/>
              </a:rPr>
              <a:t> UserId = </a:t>
            </a:r>
            <a:r>
              <a:rPr lang="en-US" sz="2800" b="0" i="0">
                <a:solidFill>
                  <a:srgbClr val="FF0000"/>
                </a:solidFill>
                <a:effectLst/>
                <a:latin typeface="Consolas" panose="020B0609020204030204" pitchFamily="49" charset="0"/>
              </a:rPr>
              <a:t>105</a:t>
            </a:r>
            <a:r>
              <a:rPr lang="en-US" sz="2800" b="0" i="0">
                <a:solidFill>
                  <a:srgbClr val="000000"/>
                </a:solidFill>
                <a:effectLst/>
                <a:latin typeface="Consolas" panose="020B0609020204030204" pitchFamily="49" charset="0"/>
              </a:rPr>
              <a:t> </a:t>
            </a:r>
            <a:r>
              <a:rPr lang="en-US" sz="2800" b="0" i="0">
                <a:solidFill>
                  <a:srgbClr val="0000CD"/>
                </a:solidFill>
                <a:effectLst/>
                <a:latin typeface="Consolas" panose="020B0609020204030204" pitchFamily="49" charset="0"/>
              </a:rPr>
              <a:t>OR</a:t>
            </a:r>
            <a:r>
              <a:rPr lang="en-US" sz="2800" b="0" i="0">
                <a:solidFill>
                  <a:srgbClr val="000000"/>
                </a:solidFill>
                <a:effectLst/>
                <a:latin typeface="Consolas" panose="020B0609020204030204" pitchFamily="49" charset="0"/>
              </a:rPr>
              <a:t> </a:t>
            </a:r>
            <a:r>
              <a:rPr lang="en-US" sz="2800" b="0" i="0">
                <a:solidFill>
                  <a:srgbClr val="FF0000"/>
                </a:solidFill>
                <a:effectLst/>
                <a:latin typeface="Consolas" panose="020B0609020204030204" pitchFamily="49" charset="0"/>
              </a:rPr>
              <a:t>1</a:t>
            </a:r>
            <a:r>
              <a:rPr lang="en-US" sz="2800" b="0" i="0">
                <a:solidFill>
                  <a:srgbClr val="000000"/>
                </a:solidFill>
                <a:effectLst/>
                <a:latin typeface="Consolas" panose="020B0609020204030204" pitchFamily="49" charset="0"/>
              </a:rPr>
              <a:t>=</a:t>
            </a:r>
            <a:r>
              <a:rPr lang="en-US" sz="2800" b="0" i="0">
                <a:solidFill>
                  <a:srgbClr val="FF0000"/>
                </a:solidFill>
                <a:effectLst/>
                <a:latin typeface="Consolas" panose="020B0609020204030204" pitchFamily="49" charset="0"/>
              </a:rPr>
              <a:t>1</a:t>
            </a:r>
            <a:r>
              <a:rPr lang="en-US" sz="2800" b="0" i="0">
                <a:solidFill>
                  <a:srgbClr val="000000"/>
                </a:solidFill>
                <a:effectLst/>
                <a:latin typeface="Consolas" panose="020B0609020204030204" pitchFamily="49" charset="0"/>
              </a:rPr>
              <a:t>;</a:t>
            </a:r>
            <a:endParaRPr lang="en-US" sz="2800">
              <a:solidFill>
                <a:srgbClr val="000000"/>
              </a:solidFill>
              <a:latin typeface="Consolas" panose="020B0609020204030204" pitchFamily="49" charset="0"/>
            </a:endParaRPr>
          </a:p>
          <a:p>
            <a:pPr marL="0" indent="0">
              <a:buNone/>
            </a:pPr>
            <a:endParaRPr lang="en-US">
              <a:solidFill>
                <a:srgbClr val="000000"/>
              </a:solidFill>
              <a:latin typeface="Consolas" panose="020B0609020204030204" pitchFamily="49" charset="0"/>
            </a:endParaRPr>
          </a:p>
          <a:p>
            <a:r>
              <a:rPr lang="en-US">
                <a:solidFill>
                  <a:srgbClr val="000000"/>
                </a:solidFill>
              </a:rPr>
              <a:t>Which would return </a:t>
            </a:r>
            <a:r>
              <a:rPr lang="en-US" i="1">
                <a:solidFill>
                  <a:srgbClr val="000000"/>
                </a:solidFill>
              </a:rPr>
              <a:t>all</a:t>
            </a:r>
            <a:r>
              <a:rPr lang="en-US">
                <a:solidFill>
                  <a:srgbClr val="000000"/>
                </a:solidFill>
              </a:rPr>
              <a:t> rows since “OR 1=1” is trivially true</a:t>
            </a:r>
            <a:endParaRPr lang="en-US"/>
          </a:p>
        </p:txBody>
      </p:sp>
      <p:pic>
        <p:nvPicPr>
          <p:cNvPr id="5" name="Picture 4" descr="A black rectangular object with black text&#10;&#10;Description automatically generated">
            <a:extLst>
              <a:ext uri="{FF2B5EF4-FFF2-40B4-BE49-F238E27FC236}">
                <a16:creationId xmlns:a16="http://schemas.microsoft.com/office/drawing/2014/main" id="{877621F1-91E0-025B-4A35-F2C259BE3B71}"/>
              </a:ext>
            </a:extLst>
          </p:cNvPr>
          <p:cNvPicPr>
            <a:picLocks noChangeAspect="1"/>
          </p:cNvPicPr>
          <p:nvPr/>
        </p:nvPicPr>
        <p:blipFill>
          <a:blip r:embed="rId2"/>
          <a:stretch>
            <a:fillRect/>
          </a:stretch>
        </p:blipFill>
        <p:spPr>
          <a:xfrm>
            <a:off x="3432222" y="2651034"/>
            <a:ext cx="5327556" cy="924923"/>
          </a:xfrm>
          <a:prstGeom prst="rect">
            <a:avLst/>
          </a:prstGeom>
        </p:spPr>
      </p:pic>
    </p:spTree>
    <p:extLst>
      <p:ext uri="{BB962C8B-B14F-4D97-AF65-F5344CB8AC3E}">
        <p14:creationId xmlns:p14="http://schemas.microsoft.com/office/powerpoint/2010/main" val="786326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AA4-FF8E-17FE-299A-E1AC43AA42F4}"/>
              </a:ext>
            </a:extLst>
          </p:cNvPr>
          <p:cNvSpPr>
            <a:spLocks noGrp="1"/>
          </p:cNvSpPr>
          <p:nvPr>
            <p:ph type="title"/>
          </p:nvPr>
        </p:nvSpPr>
        <p:spPr/>
        <p:txBody>
          <a:bodyPr/>
          <a:lstStyle/>
          <a:p>
            <a:r>
              <a:rPr lang="en-US"/>
              <a:t>SPARQL Injection</a:t>
            </a:r>
          </a:p>
        </p:txBody>
      </p:sp>
      <p:sp>
        <p:nvSpPr>
          <p:cNvPr id="3" name="Content Placeholder 2">
            <a:extLst>
              <a:ext uri="{FF2B5EF4-FFF2-40B4-BE49-F238E27FC236}">
                <a16:creationId xmlns:a16="http://schemas.microsoft.com/office/drawing/2014/main" id="{412AB2B1-2E83-BA3D-BA73-18DEC6A0A79F}"/>
              </a:ext>
            </a:extLst>
          </p:cNvPr>
          <p:cNvSpPr>
            <a:spLocks noGrp="1"/>
          </p:cNvSpPr>
          <p:nvPr>
            <p:ph idx="1"/>
          </p:nvPr>
        </p:nvSpPr>
        <p:spPr>
          <a:xfrm>
            <a:off x="838199" y="1825625"/>
            <a:ext cx="11146971" cy="4958896"/>
          </a:xfrm>
        </p:spPr>
        <p:txBody>
          <a:bodyPr>
            <a:normAutofit/>
          </a:bodyPr>
          <a:lstStyle/>
          <a:p>
            <a:r>
              <a:rPr lang="en-US"/>
              <a:t>‘Injecting’ SPARQL into a database via input fields from the client-side</a:t>
            </a:r>
          </a:p>
          <a:p>
            <a:endParaRPr lang="en-US"/>
          </a:p>
          <a:p>
            <a:r>
              <a:rPr lang="en-US"/>
              <a:t>Suppose you navigate to a website and input a user ID to a field to return a credit card number; this might generate a SPARQL query like: </a:t>
            </a:r>
          </a:p>
          <a:p>
            <a:endParaRPr lang="en-US"/>
          </a:p>
          <a:p>
            <a:pPr marL="457200" lvl="1" indent="0">
              <a:buNone/>
            </a:pPr>
            <a:r>
              <a:rPr lang="en-US" sz="2800" b="0" i="0">
                <a:solidFill>
                  <a:srgbClr val="0000CD"/>
                </a:solidFill>
                <a:effectLst/>
                <a:latin typeface="Consolas" panose="020B0609020204030204" pitchFamily="49" charset="0"/>
              </a:rPr>
              <a:t>SELECT</a:t>
            </a:r>
            <a:r>
              <a:rPr lang="en-US" sz="2800" b="0" i="0">
                <a:solidFill>
                  <a:srgbClr val="000000"/>
                </a:solidFill>
                <a:effectLst/>
                <a:latin typeface="Consolas" panose="020B0609020204030204" pitchFamily="49" charset="0"/>
              </a:rPr>
              <a:t> * </a:t>
            </a:r>
            <a:br>
              <a:rPr lang="en-US" sz="2800" b="0" i="0">
                <a:solidFill>
                  <a:srgbClr val="000000"/>
                </a:solidFill>
                <a:effectLst/>
                <a:latin typeface="Consolas" panose="020B0609020204030204" pitchFamily="49" charset="0"/>
              </a:rPr>
            </a:br>
            <a:r>
              <a:rPr lang="en-US" sz="2800" b="0" i="0">
                <a:solidFill>
                  <a:srgbClr val="0000CD"/>
                </a:solidFill>
                <a:effectLst/>
                <a:latin typeface="Consolas" panose="020B0609020204030204" pitchFamily="49" charset="0"/>
              </a:rPr>
              <a:t>WHERE</a:t>
            </a:r>
            <a:r>
              <a:rPr lang="en-US" sz="2800" b="0" i="0">
                <a:solidFill>
                  <a:srgbClr val="000000"/>
                </a:solidFill>
                <a:effectLst/>
                <a:latin typeface="Consolas" panose="020B0609020204030204" pitchFamily="49" charset="0"/>
              </a:rPr>
              <a:t> {?uri ex:UserId = ‘txtUserId</a:t>
            </a:r>
            <a:r>
              <a:rPr lang="en-US" sz="2800">
                <a:solidFill>
                  <a:srgbClr val="000000"/>
                </a:solidFill>
                <a:latin typeface="Consolas" panose="020B0609020204030204" pitchFamily="49" charset="0"/>
              </a:rPr>
              <a:t>’ ;</a:t>
            </a:r>
            <a:br>
              <a:rPr lang="en-US" sz="2800">
                <a:solidFill>
                  <a:srgbClr val="000000"/>
                </a:solidFill>
                <a:latin typeface="Consolas" panose="020B0609020204030204" pitchFamily="49" charset="0"/>
              </a:rPr>
            </a:br>
            <a:r>
              <a:rPr lang="en-US" sz="2800">
                <a:solidFill>
                  <a:srgbClr val="000000"/>
                </a:solidFill>
                <a:latin typeface="Consolas" panose="020B0609020204030204" pitchFamily="49" charset="0"/>
              </a:rPr>
              <a:t>            ex:credit_card_number ?cc . }</a:t>
            </a:r>
            <a:endParaRPr lang="en-US" sz="2800" b="0" i="0">
              <a:solidFill>
                <a:srgbClr val="000000"/>
              </a:solidFill>
              <a:effectLst/>
              <a:latin typeface="Consolas" panose="020B0609020204030204" pitchFamily="49" charset="0"/>
            </a:endParaRPr>
          </a:p>
          <a:p>
            <a:endParaRPr lang="en-US"/>
          </a:p>
          <a:p>
            <a:r>
              <a:rPr lang="en-US"/>
              <a:t>Which returns any triples matching </a:t>
            </a:r>
            <a:r>
              <a:rPr lang="en-US" sz="2800" b="0" i="0">
                <a:solidFill>
                  <a:srgbClr val="000000"/>
                </a:solidFill>
                <a:effectLst/>
                <a:latin typeface="Consolas" panose="020B0609020204030204" pitchFamily="49" charset="0"/>
              </a:rPr>
              <a:t>txtUserId </a:t>
            </a:r>
            <a:r>
              <a:rPr lang="en-US"/>
              <a:t>with a credit card number</a:t>
            </a:r>
            <a:endParaRPr lang="en-US" b="0" i="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040211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3AA4-FF8E-17FE-299A-E1AC43AA42F4}"/>
              </a:ext>
            </a:extLst>
          </p:cNvPr>
          <p:cNvSpPr>
            <a:spLocks noGrp="1"/>
          </p:cNvSpPr>
          <p:nvPr>
            <p:ph type="title"/>
          </p:nvPr>
        </p:nvSpPr>
        <p:spPr/>
        <p:txBody>
          <a:bodyPr/>
          <a:lstStyle/>
          <a:p>
            <a:r>
              <a:rPr lang="en-US"/>
              <a:t>SPARQL Injection</a:t>
            </a:r>
          </a:p>
        </p:txBody>
      </p:sp>
      <p:sp>
        <p:nvSpPr>
          <p:cNvPr id="3" name="Content Placeholder 2">
            <a:extLst>
              <a:ext uri="{FF2B5EF4-FFF2-40B4-BE49-F238E27FC236}">
                <a16:creationId xmlns:a16="http://schemas.microsoft.com/office/drawing/2014/main" id="{412AB2B1-2E83-BA3D-BA73-18DEC6A0A79F}"/>
              </a:ext>
            </a:extLst>
          </p:cNvPr>
          <p:cNvSpPr>
            <a:spLocks noGrp="1"/>
          </p:cNvSpPr>
          <p:nvPr>
            <p:ph idx="1"/>
          </p:nvPr>
        </p:nvSpPr>
        <p:spPr>
          <a:xfrm>
            <a:off x="838199" y="1825624"/>
            <a:ext cx="11035937" cy="4849495"/>
          </a:xfrm>
        </p:spPr>
        <p:txBody>
          <a:bodyPr>
            <a:normAutofit/>
          </a:bodyPr>
          <a:lstStyle/>
          <a:p>
            <a:r>
              <a:rPr lang="en-US"/>
              <a:t>Suppose instead of </a:t>
            </a:r>
            <a:r>
              <a:rPr lang="en-US" sz="2800" b="0" i="0">
                <a:solidFill>
                  <a:srgbClr val="000000"/>
                </a:solidFill>
                <a:effectLst/>
                <a:latin typeface="Consolas" panose="020B0609020204030204" pitchFamily="49" charset="0"/>
              </a:rPr>
              <a:t>txtUserId </a:t>
            </a:r>
            <a:r>
              <a:rPr lang="en-US" sz="2800" b="0" i="0">
                <a:solidFill>
                  <a:srgbClr val="000000"/>
                </a:solidFill>
                <a:effectLst/>
              </a:rPr>
              <a:t>a user writes </a:t>
            </a:r>
            <a:r>
              <a:rPr lang="en-US" sz="2800" b="0" i="0">
                <a:solidFill>
                  <a:srgbClr val="000000"/>
                </a:solidFill>
                <a:effectLst/>
                <a:latin typeface="Consolas" panose="020B0609020204030204" pitchFamily="49" charset="0"/>
              </a:rPr>
              <a:t>‘“</a:t>
            </a:r>
            <a:r>
              <a:rPr lang="en-US" sz="2800">
                <a:solidFill>
                  <a:srgbClr val="000000"/>
                </a:solidFill>
                <a:latin typeface="Consolas" panose="020B0609020204030204" pitchFamily="49" charset="0"/>
              </a:rPr>
              <a:t> . </a:t>
            </a:r>
            <a:r>
              <a:rPr lang="en-US" sz="2800">
                <a:latin typeface="Consolas" panose="020B0609020204030204" pitchFamily="49" charset="0"/>
              </a:rPr>
              <a:t>}#’ </a:t>
            </a:r>
            <a:r>
              <a:rPr lang="en-US"/>
              <a:t>resulting in the following SPARQL query in the backend: </a:t>
            </a:r>
          </a:p>
          <a:p>
            <a:endParaRPr lang="en-US"/>
          </a:p>
          <a:p>
            <a:pPr marL="457200" lvl="1" indent="0">
              <a:buNone/>
            </a:pPr>
            <a:r>
              <a:rPr lang="en-US" sz="2800" b="0" i="0">
                <a:solidFill>
                  <a:srgbClr val="0000CD"/>
                </a:solidFill>
                <a:effectLst/>
                <a:latin typeface="Consolas" panose="020B0609020204030204" pitchFamily="49" charset="0"/>
              </a:rPr>
              <a:t>SELECT</a:t>
            </a:r>
            <a:r>
              <a:rPr lang="en-US" sz="2800" b="0" i="0">
                <a:solidFill>
                  <a:srgbClr val="000000"/>
                </a:solidFill>
                <a:effectLst/>
                <a:latin typeface="Consolas" panose="020B0609020204030204" pitchFamily="49" charset="0"/>
              </a:rPr>
              <a:t> *</a:t>
            </a:r>
            <a:br>
              <a:rPr lang="en-US" sz="2800" b="0" i="0">
                <a:solidFill>
                  <a:srgbClr val="000000"/>
                </a:solidFill>
                <a:effectLst/>
                <a:latin typeface="Consolas" panose="020B0609020204030204" pitchFamily="49" charset="0"/>
              </a:rPr>
            </a:br>
            <a:r>
              <a:rPr lang="en-US" sz="2800" b="0" i="0">
                <a:solidFill>
                  <a:srgbClr val="0000CD"/>
                </a:solidFill>
                <a:effectLst/>
                <a:latin typeface="Consolas" panose="020B0609020204030204" pitchFamily="49" charset="0"/>
              </a:rPr>
              <a:t>WHERE</a:t>
            </a:r>
            <a:r>
              <a:rPr lang="en-US" sz="2800" b="0" i="0">
                <a:solidFill>
                  <a:srgbClr val="000000"/>
                </a:solidFill>
                <a:effectLst/>
                <a:latin typeface="Consolas" panose="020B0609020204030204" pitchFamily="49" charset="0"/>
              </a:rPr>
              <a:t> {?uri ex:UserId = </a:t>
            </a:r>
            <a:r>
              <a:rPr lang="en-US" sz="2800" b="0" i="0">
                <a:effectLst/>
                <a:latin typeface="Consolas" panose="020B0609020204030204" pitchFamily="49" charset="0"/>
              </a:rPr>
              <a:t>‘“</a:t>
            </a:r>
            <a:r>
              <a:rPr lang="en-US" sz="2800">
                <a:latin typeface="Consolas" panose="020B0609020204030204" pitchFamily="49" charset="0"/>
              </a:rPr>
              <a:t> . }</a:t>
            </a:r>
            <a:r>
              <a:rPr lang="en-US" sz="2800">
                <a:solidFill>
                  <a:srgbClr val="FF0000"/>
                </a:solidFill>
                <a:latin typeface="Consolas" panose="020B0609020204030204" pitchFamily="49" charset="0"/>
              </a:rPr>
              <a:t>#’ </a:t>
            </a:r>
            <a:r>
              <a:rPr lang="en-US" sz="2800">
                <a:latin typeface="Consolas" panose="020B0609020204030204" pitchFamily="49" charset="0"/>
              </a:rPr>
              <a:t>.</a:t>
            </a:r>
            <a:br>
              <a:rPr lang="en-US" sz="2800">
                <a:solidFill>
                  <a:srgbClr val="000000"/>
                </a:solidFill>
                <a:latin typeface="Consolas" panose="020B0609020204030204" pitchFamily="49" charset="0"/>
              </a:rPr>
            </a:br>
            <a:r>
              <a:rPr lang="en-US" sz="2800">
                <a:solidFill>
                  <a:srgbClr val="000000"/>
                </a:solidFill>
                <a:latin typeface="Consolas" panose="020B0609020204030204" pitchFamily="49" charset="0"/>
              </a:rPr>
              <a:t>            ex:credit_card_number ?cc . }</a:t>
            </a:r>
            <a:endParaRPr lang="en-US" sz="2800" b="0" i="0">
              <a:solidFill>
                <a:srgbClr val="000000"/>
              </a:solidFill>
              <a:effectLst/>
              <a:latin typeface="Consolas" panose="020B0609020204030204" pitchFamily="49" charset="0"/>
            </a:endParaRPr>
          </a:p>
          <a:p>
            <a:pPr marL="0" indent="0">
              <a:buNone/>
            </a:pPr>
            <a:endParaRPr lang="en-US">
              <a:solidFill>
                <a:srgbClr val="000000"/>
              </a:solidFill>
              <a:latin typeface="Consolas" panose="020B0609020204030204" pitchFamily="49" charset="0"/>
            </a:endParaRPr>
          </a:p>
          <a:p>
            <a:r>
              <a:rPr lang="en-US">
                <a:solidFill>
                  <a:srgbClr val="000000"/>
                </a:solidFill>
              </a:rPr>
              <a:t>Where </a:t>
            </a:r>
            <a:r>
              <a:rPr lang="en-US" sz="2800">
                <a:latin typeface="Consolas" panose="020B0609020204030204" pitchFamily="49" charset="0"/>
              </a:rPr>
              <a:t>#</a:t>
            </a:r>
            <a:r>
              <a:rPr lang="en-US">
                <a:solidFill>
                  <a:srgbClr val="000000"/>
                </a:solidFill>
              </a:rPr>
              <a:t> comments out the rest of the query, which may result in unexpected behavior, such as all credit cards numbers being returned</a:t>
            </a:r>
          </a:p>
          <a:p>
            <a:pPr marL="0" indent="0">
              <a:buNone/>
            </a:pPr>
            <a:endParaRPr lang="en-US">
              <a:solidFill>
                <a:srgbClr val="000000"/>
              </a:solidFill>
              <a:latin typeface="Consolas" panose="020B0609020204030204" pitchFamily="49" charset="0"/>
            </a:endParaRPr>
          </a:p>
        </p:txBody>
      </p:sp>
    </p:spTree>
    <p:extLst>
      <p:ext uri="{BB962C8B-B14F-4D97-AF65-F5344CB8AC3E}">
        <p14:creationId xmlns:p14="http://schemas.microsoft.com/office/powerpoint/2010/main" val="26833258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74942-045F-710A-6AD3-A9B1B2E3D12C}"/>
              </a:ext>
            </a:extLst>
          </p:cNvPr>
          <p:cNvSpPr>
            <a:spLocks noGrp="1"/>
          </p:cNvSpPr>
          <p:nvPr>
            <p:ph type="title"/>
          </p:nvPr>
        </p:nvSpPr>
        <p:spPr/>
        <p:txBody>
          <a:bodyPr/>
          <a:lstStyle/>
          <a:p>
            <a:r>
              <a:rPr lang="en-US"/>
              <a:t>SPARQL Injection</a:t>
            </a:r>
          </a:p>
        </p:txBody>
      </p:sp>
      <p:sp>
        <p:nvSpPr>
          <p:cNvPr id="3" name="Content Placeholder 2">
            <a:extLst>
              <a:ext uri="{FF2B5EF4-FFF2-40B4-BE49-F238E27FC236}">
                <a16:creationId xmlns:a16="http://schemas.microsoft.com/office/drawing/2014/main" id="{CFD16EF9-027E-C0AB-6A50-45082B28E45F}"/>
              </a:ext>
            </a:extLst>
          </p:cNvPr>
          <p:cNvSpPr>
            <a:spLocks noGrp="1"/>
          </p:cNvSpPr>
          <p:nvPr>
            <p:ph idx="1"/>
          </p:nvPr>
        </p:nvSpPr>
        <p:spPr/>
        <p:txBody>
          <a:bodyPr/>
          <a:lstStyle/>
          <a:p>
            <a:r>
              <a:rPr lang="en-US"/>
              <a:t>There are clear parallels between SQL and SPARQL injection attacks</a:t>
            </a:r>
          </a:p>
          <a:p>
            <a:endParaRPr lang="en-US"/>
          </a:p>
          <a:p>
            <a:r>
              <a:rPr lang="en-US"/>
              <a:t>Recall, however, that SPARQL is a </a:t>
            </a:r>
            <a:r>
              <a:rPr lang="en-US" i="1"/>
              <a:t>native protocol </a:t>
            </a:r>
            <a:r>
              <a:rPr lang="en-US"/>
              <a:t>language which can interact with your browser</a:t>
            </a:r>
          </a:p>
          <a:p>
            <a:endParaRPr lang="en-US"/>
          </a:p>
          <a:p>
            <a:r>
              <a:rPr lang="en-US"/>
              <a:t>To my knowledge, there is no current research on injection attacks that leverage features of SPARQL that distinguish it from SQL</a:t>
            </a:r>
          </a:p>
        </p:txBody>
      </p:sp>
    </p:spTree>
    <p:extLst>
      <p:ext uri="{BB962C8B-B14F-4D97-AF65-F5344CB8AC3E}">
        <p14:creationId xmlns:p14="http://schemas.microsoft.com/office/powerpoint/2010/main" val="2245719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B39A-CBB2-4CFB-F5B5-F479A53F8C46}"/>
              </a:ext>
            </a:extLst>
          </p:cNvPr>
          <p:cNvSpPr>
            <a:spLocks noGrp="1"/>
          </p:cNvSpPr>
          <p:nvPr>
            <p:ph type="title"/>
          </p:nvPr>
        </p:nvSpPr>
        <p:spPr/>
        <p:txBody>
          <a:bodyPr/>
          <a:lstStyle/>
          <a:p>
            <a:r>
              <a:rPr lang="en-US"/>
              <a:t>Semantic Web Vulnerabilities</a:t>
            </a:r>
          </a:p>
        </p:txBody>
      </p:sp>
      <p:sp>
        <p:nvSpPr>
          <p:cNvPr id="3" name="Content Placeholder 2">
            <a:extLst>
              <a:ext uri="{FF2B5EF4-FFF2-40B4-BE49-F238E27FC236}">
                <a16:creationId xmlns:a16="http://schemas.microsoft.com/office/drawing/2014/main" id="{6149AC50-2B71-2D1B-65EB-2E8FF013C65C}"/>
              </a:ext>
            </a:extLst>
          </p:cNvPr>
          <p:cNvSpPr>
            <a:spLocks noGrp="1"/>
          </p:cNvSpPr>
          <p:nvPr>
            <p:ph idx="1"/>
          </p:nvPr>
        </p:nvSpPr>
        <p:spPr/>
        <p:txBody>
          <a:bodyPr/>
          <a:lstStyle/>
          <a:p>
            <a:r>
              <a:rPr lang="en-US"/>
              <a:t>Consider the space of vulnerabilities stemming from: </a:t>
            </a:r>
          </a:p>
          <a:p>
            <a:endParaRPr lang="en-US"/>
          </a:p>
          <a:p>
            <a:pPr lvl="1"/>
            <a:r>
              <a:rPr lang="en-US" sz="2800"/>
              <a:t>SPARQL Injections patterned on SQL Injections</a:t>
            </a:r>
          </a:p>
          <a:p>
            <a:pPr lvl="1"/>
            <a:r>
              <a:rPr lang="en-US" sz="2800">
                <a:solidFill>
                  <a:srgbClr val="FF0000"/>
                </a:solidFill>
              </a:rPr>
              <a:t>Logic-Based SPARQL Injection Attacks</a:t>
            </a:r>
          </a:p>
          <a:p>
            <a:pPr lvl="1"/>
            <a:endParaRPr lang="en-US" sz="2800"/>
          </a:p>
          <a:p>
            <a:r>
              <a:rPr lang="en-US"/>
              <a:t>There is </a:t>
            </a:r>
            <a:r>
              <a:rPr lang="en-US" i="1"/>
              <a:t>very little </a:t>
            </a:r>
            <a:r>
              <a:rPr lang="en-US"/>
              <a:t>literature on these topics</a:t>
            </a:r>
          </a:p>
          <a:p>
            <a:endParaRPr lang="en-US"/>
          </a:p>
          <a:p>
            <a:r>
              <a:rPr lang="en-US"/>
              <a:t>There are no </a:t>
            </a:r>
            <a:r>
              <a:rPr lang="en-US" i="1"/>
              <a:t>tools </a:t>
            </a:r>
            <a:r>
              <a:rPr lang="en-US"/>
              <a:t>to automate the identification of semantic web vulnerabilities</a:t>
            </a:r>
          </a:p>
        </p:txBody>
      </p:sp>
    </p:spTree>
    <p:extLst>
      <p:ext uri="{BB962C8B-B14F-4D97-AF65-F5344CB8AC3E}">
        <p14:creationId xmlns:p14="http://schemas.microsoft.com/office/powerpoint/2010/main" val="190344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SPARQL Query Language</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SPARQL is a query language for RDF databases</a:t>
            </a:r>
          </a:p>
          <a:p>
            <a:endParaRPr lang="en-US"/>
          </a:p>
          <a:p>
            <a:r>
              <a:rPr lang="en-US"/>
              <a:t>SPARQL shares much in common with query languages like SQL, and many differences</a:t>
            </a:r>
          </a:p>
          <a:p>
            <a:pPr lvl="1"/>
            <a:endParaRPr lang="en-US"/>
          </a:p>
          <a:p>
            <a:r>
              <a:rPr lang="en-US"/>
              <a:t>SPARQL queries focus on what users want to know about the data; SQL queries focus on how the data is structured</a:t>
            </a:r>
          </a:p>
          <a:p>
            <a:endParaRPr lang="en-US"/>
          </a:p>
          <a:p>
            <a:r>
              <a:rPr lang="en-US"/>
              <a:t>You will become a SPARQL Ninja</a:t>
            </a:r>
            <a:r>
              <a:rPr lang="en-US" baseline="30000"/>
              <a:t>TM</a:t>
            </a:r>
            <a:r>
              <a:rPr lang="en-US"/>
              <a:t> by course end</a:t>
            </a:r>
          </a:p>
        </p:txBody>
      </p:sp>
    </p:spTree>
    <p:extLst>
      <p:ext uri="{BB962C8B-B14F-4D97-AF65-F5344CB8AC3E}">
        <p14:creationId xmlns:p14="http://schemas.microsoft.com/office/powerpoint/2010/main" val="2814741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0E86C-6CB3-22F1-AE6A-EC65B5D48625}"/>
              </a:ext>
            </a:extLst>
          </p:cNvPr>
          <p:cNvSpPr>
            <a:spLocks noGrp="1"/>
          </p:cNvSpPr>
          <p:nvPr>
            <p:ph type="title"/>
          </p:nvPr>
        </p:nvSpPr>
        <p:spPr/>
        <p:txBody>
          <a:bodyPr/>
          <a:lstStyle/>
          <a:p>
            <a:r>
              <a:rPr lang="en-US" b="1" i="1" dirty="0">
                <a:latin typeface="Garamond" panose="02020404030301010803" pitchFamily="18" charset="0"/>
              </a:rPr>
              <a:t>Background: ATM Ontology Generation</a:t>
            </a:r>
          </a:p>
        </p:txBody>
      </p:sp>
      <p:sp>
        <p:nvSpPr>
          <p:cNvPr id="9" name="Content Placeholder 2">
            <a:extLst>
              <a:ext uri="{FF2B5EF4-FFF2-40B4-BE49-F238E27FC236}">
                <a16:creationId xmlns:a16="http://schemas.microsoft.com/office/drawing/2014/main" id="{AD7361C7-F461-8EED-7E34-A4D7360E6010}"/>
              </a:ext>
            </a:extLst>
          </p:cNvPr>
          <p:cNvSpPr txBox="1">
            <a:spLocks/>
          </p:cNvSpPr>
          <p:nvPr/>
        </p:nvSpPr>
        <p:spPr>
          <a:xfrm>
            <a:off x="751698" y="4075114"/>
            <a:ext cx="10287000" cy="1754186"/>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a:buChar char="•"/>
              <a:defRPr sz="2000" kern="1200">
                <a:solidFill>
                  <a:schemeClr val="tx2">
                    <a:lumMod val="75000"/>
                  </a:schemeClr>
                </a:solidFill>
                <a:latin typeface="+mn-lt"/>
                <a:ea typeface="+mn-ea"/>
                <a:cs typeface="+mn-cs"/>
              </a:defRPr>
            </a:lvl1pPr>
            <a:lvl2pPr marL="693738" indent="-246063" algn="l" defTabSz="914400" rtl="0" eaLnBrk="1" latinLnBrk="0" hangingPunct="1">
              <a:lnSpc>
                <a:spcPct val="100000"/>
              </a:lnSpc>
              <a:spcBef>
                <a:spcPts val="400"/>
              </a:spcBef>
              <a:buFont typeface=".AppleSystemUIFont" charset="-120"/>
              <a:buChar char="-"/>
              <a:tabLst/>
              <a:defRPr sz="1600" kern="1200">
                <a:solidFill>
                  <a:schemeClr val="tx2">
                    <a:lumMod val="75000"/>
                  </a:schemeClr>
                </a:solidFill>
                <a:latin typeface="+mn-lt"/>
                <a:ea typeface="+mn-ea"/>
                <a:cs typeface="+mn-cs"/>
              </a:defRPr>
            </a:lvl2pPr>
            <a:lvl3pPr marL="1150938" indent="-228600" algn="l" defTabSz="914400" rtl="0" eaLnBrk="1" latinLnBrk="0" hangingPunct="1">
              <a:lnSpc>
                <a:spcPct val="100000"/>
              </a:lnSpc>
              <a:spcBef>
                <a:spcPts val="400"/>
              </a:spcBef>
              <a:buSzPct val="80000"/>
              <a:buFont typeface="Wingdings" charset="2"/>
              <a:buChar char="§"/>
              <a:tabLst/>
              <a:defRPr sz="1600" kern="1200">
                <a:solidFill>
                  <a:schemeClr val="tx2">
                    <a:lumMod val="75000"/>
                  </a:schemeClr>
                </a:solidFill>
                <a:latin typeface="+mn-lt"/>
                <a:ea typeface="+mn-ea"/>
                <a:cs typeface="+mn-cs"/>
              </a:defRPr>
            </a:lvl3pPr>
            <a:lvl4pPr marL="1606550" indent="-227013" algn="l" defTabSz="914400" rtl="0" eaLnBrk="1" latinLnBrk="0" hangingPunct="1">
              <a:lnSpc>
                <a:spcPct val="100000"/>
              </a:lnSpc>
              <a:spcBef>
                <a:spcPts val="400"/>
              </a:spcBef>
              <a:buSzPct val="80000"/>
              <a:buFont typeface="Courier New" charset="0"/>
              <a:buChar char="o"/>
              <a:tabLst/>
              <a:defRPr sz="1600" kern="1200">
                <a:solidFill>
                  <a:schemeClr val="tx2">
                    <a:lumMod val="75000"/>
                  </a:schemeClr>
                </a:solidFill>
                <a:latin typeface="+mn-lt"/>
                <a:ea typeface="+mn-ea"/>
                <a:cs typeface="+mn-cs"/>
              </a:defRPr>
            </a:lvl4pPr>
            <a:lvl5pPr marL="2063750" indent="-228600" algn="l" defTabSz="914400" rtl="0" eaLnBrk="1" latinLnBrk="0" hangingPunct="1">
              <a:lnSpc>
                <a:spcPct val="100000"/>
              </a:lnSpc>
              <a:spcBef>
                <a:spcPts val="400"/>
              </a:spcBef>
              <a:buFont typeface="Arial"/>
              <a:buChar char="•"/>
              <a:tabLst/>
              <a:defRPr sz="1600" kern="1200" baseline="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a:buChar char="•"/>
              <a:tabLst/>
              <a:defRPr/>
            </a:pPr>
            <a:endParaRPr kumimoji="0" lang="en-US" sz="2000" b="0" i="0" u="none" strike="noStrike" kern="1200" cap="none" spc="0" normalizeH="0" baseline="0" noProof="0" dirty="0">
              <a:ln>
                <a:noFill/>
              </a:ln>
              <a:solidFill>
                <a:srgbClr val="44546A">
                  <a:lumMod val="75000"/>
                </a:srgbClr>
              </a:solidFill>
              <a:effectLst/>
              <a:uLnTx/>
              <a:uFillTx/>
              <a:latin typeface="Arial" panose="020B0604020202020204"/>
              <a:ea typeface="+mn-ea"/>
              <a:cs typeface="+mn-cs"/>
            </a:endParaRPr>
          </a:p>
        </p:txBody>
      </p:sp>
      <p:pic>
        <p:nvPicPr>
          <p:cNvPr id="7" name="Picture 6">
            <a:extLst>
              <a:ext uri="{FF2B5EF4-FFF2-40B4-BE49-F238E27FC236}">
                <a16:creationId xmlns:a16="http://schemas.microsoft.com/office/drawing/2014/main" id="{F89C5879-C7DE-20BB-2B5F-7C0EAD8EC7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888" y="3945490"/>
            <a:ext cx="5613349" cy="2139582"/>
          </a:xfrm>
          <a:prstGeom prst="rect">
            <a:avLst/>
          </a:prstGeom>
          <a:ln>
            <a:solidFill>
              <a:schemeClr val="tx1"/>
            </a:solidFill>
          </a:ln>
        </p:spPr>
      </p:pic>
      <p:pic>
        <p:nvPicPr>
          <p:cNvPr id="10" name="Picture 9" descr="Graphical user interface, application&#10;&#10;Description automatically generated">
            <a:extLst>
              <a:ext uri="{FF2B5EF4-FFF2-40B4-BE49-F238E27FC236}">
                <a16:creationId xmlns:a16="http://schemas.microsoft.com/office/drawing/2014/main" id="{BE9F3283-346D-3600-C186-98F6D4AC7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5047" y="3945490"/>
            <a:ext cx="5646322" cy="2139581"/>
          </a:xfrm>
          <a:prstGeom prst="rect">
            <a:avLst/>
          </a:prstGeom>
          <a:ln>
            <a:solidFill>
              <a:schemeClr val="tx1"/>
            </a:solidFill>
          </a:ln>
        </p:spPr>
      </p:pic>
      <p:sp>
        <p:nvSpPr>
          <p:cNvPr id="12" name="TextBox 11">
            <a:extLst>
              <a:ext uri="{FF2B5EF4-FFF2-40B4-BE49-F238E27FC236}">
                <a16:creationId xmlns:a16="http://schemas.microsoft.com/office/drawing/2014/main" id="{D6CEB105-67C8-664D-56D8-630109801E69}"/>
              </a:ext>
            </a:extLst>
          </p:cNvPr>
          <p:cNvSpPr txBox="1"/>
          <p:nvPr/>
        </p:nvSpPr>
        <p:spPr>
          <a:xfrm>
            <a:off x="707437" y="1536041"/>
            <a:ext cx="10515601" cy="2308324"/>
          </a:xfrm>
          <a:prstGeom prst="rect">
            <a:avLst/>
          </a:prstGeom>
          <a:noFill/>
          <a:ln w="19050">
            <a:noFill/>
          </a:ln>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Target: </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Sheng, Yin, et al. "An ontology for decision-making support in air traffic management." </a:t>
            </a:r>
            <a:r>
              <a:rPr kumimoji="0" lang="en-US"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Artificial Intelligence in China</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Springer, Singapore, 2020. 458-466.</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Experiment Description: </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Two ontologists, independently, reconstructed ontologies according to the specification in the target article. Model checkers used to automate model generation.  </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Result: </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The resulting ontologies/models differed in overall structure, number of classes, axioms, and relations, and logical strength. </a:t>
            </a:r>
          </a:p>
        </p:txBody>
      </p:sp>
      <p:sp>
        <p:nvSpPr>
          <p:cNvPr id="19" name="Title 1">
            <a:extLst>
              <a:ext uri="{FF2B5EF4-FFF2-40B4-BE49-F238E27FC236}">
                <a16:creationId xmlns:a16="http://schemas.microsoft.com/office/drawing/2014/main" id="{E1199BB8-C245-C58C-F451-0FDA7C58DBAF}"/>
              </a:ext>
            </a:extLst>
          </p:cNvPr>
          <p:cNvSpPr txBox="1">
            <a:spLocks/>
          </p:cNvSpPr>
          <p:nvPr/>
        </p:nvSpPr>
        <p:spPr>
          <a:xfrm>
            <a:off x="1431307" y="6242601"/>
            <a:ext cx="4004769" cy="571561"/>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ATM Ontology #1</a:t>
            </a:r>
          </a:p>
        </p:txBody>
      </p:sp>
      <p:sp>
        <p:nvSpPr>
          <p:cNvPr id="20" name="Title 1">
            <a:extLst>
              <a:ext uri="{FF2B5EF4-FFF2-40B4-BE49-F238E27FC236}">
                <a16:creationId xmlns:a16="http://schemas.microsoft.com/office/drawing/2014/main" id="{ECB96DB8-FCBD-952F-DBE7-FC89BC4B0154}"/>
              </a:ext>
            </a:extLst>
          </p:cNvPr>
          <p:cNvSpPr txBox="1">
            <a:spLocks/>
          </p:cNvSpPr>
          <p:nvPr/>
        </p:nvSpPr>
        <p:spPr>
          <a:xfrm>
            <a:off x="7185823" y="6242601"/>
            <a:ext cx="4004769" cy="571561"/>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ATM Ontology #2</a:t>
            </a:r>
          </a:p>
        </p:txBody>
      </p:sp>
    </p:spTree>
    <p:extLst>
      <p:ext uri="{BB962C8B-B14F-4D97-AF65-F5344CB8AC3E}">
        <p14:creationId xmlns:p14="http://schemas.microsoft.com/office/powerpoint/2010/main" val="1842775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AD7361C7-F461-8EED-7E34-A4D7360E6010}"/>
              </a:ext>
            </a:extLst>
          </p:cNvPr>
          <p:cNvSpPr txBox="1">
            <a:spLocks/>
          </p:cNvSpPr>
          <p:nvPr/>
        </p:nvSpPr>
        <p:spPr>
          <a:xfrm>
            <a:off x="751698" y="4075114"/>
            <a:ext cx="10287000" cy="1754186"/>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a:buChar char="•"/>
              <a:defRPr sz="2000" kern="1200">
                <a:solidFill>
                  <a:schemeClr val="tx2">
                    <a:lumMod val="75000"/>
                  </a:schemeClr>
                </a:solidFill>
                <a:latin typeface="+mn-lt"/>
                <a:ea typeface="+mn-ea"/>
                <a:cs typeface="+mn-cs"/>
              </a:defRPr>
            </a:lvl1pPr>
            <a:lvl2pPr marL="693738" indent="-246063" algn="l" defTabSz="914400" rtl="0" eaLnBrk="1" latinLnBrk="0" hangingPunct="1">
              <a:lnSpc>
                <a:spcPct val="100000"/>
              </a:lnSpc>
              <a:spcBef>
                <a:spcPts val="400"/>
              </a:spcBef>
              <a:buFont typeface=".AppleSystemUIFont" charset="-120"/>
              <a:buChar char="-"/>
              <a:tabLst/>
              <a:defRPr sz="1600" kern="1200">
                <a:solidFill>
                  <a:schemeClr val="tx2">
                    <a:lumMod val="75000"/>
                  </a:schemeClr>
                </a:solidFill>
                <a:latin typeface="+mn-lt"/>
                <a:ea typeface="+mn-ea"/>
                <a:cs typeface="+mn-cs"/>
              </a:defRPr>
            </a:lvl2pPr>
            <a:lvl3pPr marL="1150938" indent="-228600" algn="l" defTabSz="914400" rtl="0" eaLnBrk="1" latinLnBrk="0" hangingPunct="1">
              <a:lnSpc>
                <a:spcPct val="100000"/>
              </a:lnSpc>
              <a:spcBef>
                <a:spcPts val="400"/>
              </a:spcBef>
              <a:buSzPct val="80000"/>
              <a:buFont typeface="Wingdings" charset="2"/>
              <a:buChar char="§"/>
              <a:tabLst/>
              <a:defRPr sz="1600" kern="1200">
                <a:solidFill>
                  <a:schemeClr val="tx2">
                    <a:lumMod val="75000"/>
                  </a:schemeClr>
                </a:solidFill>
                <a:latin typeface="+mn-lt"/>
                <a:ea typeface="+mn-ea"/>
                <a:cs typeface="+mn-cs"/>
              </a:defRPr>
            </a:lvl3pPr>
            <a:lvl4pPr marL="1606550" indent="-227013" algn="l" defTabSz="914400" rtl="0" eaLnBrk="1" latinLnBrk="0" hangingPunct="1">
              <a:lnSpc>
                <a:spcPct val="100000"/>
              </a:lnSpc>
              <a:spcBef>
                <a:spcPts val="400"/>
              </a:spcBef>
              <a:buSzPct val="80000"/>
              <a:buFont typeface="Courier New" charset="0"/>
              <a:buChar char="o"/>
              <a:tabLst/>
              <a:defRPr sz="1600" kern="1200">
                <a:solidFill>
                  <a:schemeClr val="tx2">
                    <a:lumMod val="75000"/>
                  </a:schemeClr>
                </a:solidFill>
                <a:latin typeface="+mn-lt"/>
                <a:ea typeface="+mn-ea"/>
                <a:cs typeface="+mn-cs"/>
              </a:defRPr>
            </a:lvl4pPr>
            <a:lvl5pPr marL="2063750" indent="-228600" algn="l" defTabSz="914400" rtl="0" eaLnBrk="1" latinLnBrk="0" hangingPunct="1">
              <a:lnSpc>
                <a:spcPct val="100000"/>
              </a:lnSpc>
              <a:spcBef>
                <a:spcPts val="400"/>
              </a:spcBef>
              <a:buFont typeface="Arial"/>
              <a:buChar char="•"/>
              <a:tabLst/>
              <a:defRPr sz="1600" kern="1200" baseline="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a:buChar char="•"/>
              <a:tabLst/>
              <a:defRPr/>
            </a:pPr>
            <a:endParaRPr kumimoji="0" lang="en-US" sz="2000" b="0" i="0" u="none" strike="noStrike" kern="1200" cap="none" spc="0" normalizeH="0" baseline="0" noProof="0" dirty="0">
              <a:ln>
                <a:noFill/>
              </a:ln>
              <a:solidFill>
                <a:srgbClr val="44546A">
                  <a:lumMod val="75000"/>
                </a:srgbClr>
              </a:solidFill>
              <a:effectLst/>
              <a:uLnTx/>
              <a:uFillTx/>
              <a:latin typeface="Arial" panose="020B0604020202020204"/>
              <a:ea typeface="+mn-ea"/>
              <a:cs typeface="+mn-cs"/>
            </a:endParaRPr>
          </a:p>
        </p:txBody>
      </p:sp>
      <p:pic>
        <p:nvPicPr>
          <p:cNvPr id="16" name="Picture 15" descr="A picture containing table&#10;&#10;Description automatically generated">
            <a:extLst>
              <a:ext uri="{FF2B5EF4-FFF2-40B4-BE49-F238E27FC236}">
                <a16:creationId xmlns:a16="http://schemas.microsoft.com/office/drawing/2014/main" id="{12431949-71DB-52B1-CC9A-10BBCFC72B59}"/>
              </a:ext>
            </a:extLst>
          </p:cNvPr>
          <p:cNvPicPr>
            <a:picLocks noChangeAspect="1"/>
          </p:cNvPicPr>
          <p:nvPr/>
        </p:nvPicPr>
        <p:blipFill rotWithShape="1">
          <a:blip r:embed="rId2"/>
          <a:srcRect b="16392"/>
          <a:stretch/>
        </p:blipFill>
        <p:spPr>
          <a:xfrm>
            <a:off x="108675" y="1953783"/>
            <a:ext cx="3413679" cy="4831064"/>
          </a:xfrm>
          <a:prstGeom prst="rect">
            <a:avLst/>
          </a:prstGeom>
          <a:ln>
            <a:solidFill>
              <a:schemeClr val="tx1"/>
            </a:solidFill>
          </a:ln>
        </p:spPr>
      </p:pic>
      <p:pic>
        <p:nvPicPr>
          <p:cNvPr id="19" name="Picture 18" descr="Graphical user interface, application, table&#10;&#10;Description automatically generated with medium confidence">
            <a:extLst>
              <a:ext uri="{FF2B5EF4-FFF2-40B4-BE49-F238E27FC236}">
                <a16:creationId xmlns:a16="http://schemas.microsoft.com/office/drawing/2014/main" id="{E47AF639-FCE4-5B20-C474-20116F7B42FD}"/>
              </a:ext>
            </a:extLst>
          </p:cNvPr>
          <p:cNvPicPr>
            <a:picLocks noChangeAspect="1"/>
          </p:cNvPicPr>
          <p:nvPr/>
        </p:nvPicPr>
        <p:blipFill rotWithShape="1">
          <a:blip r:embed="rId3"/>
          <a:srcRect b="15497"/>
          <a:stretch/>
        </p:blipFill>
        <p:spPr>
          <a:xfrm>
            <a:off x="3711329" y="3184521"/>
            <a:ext cx="2533645" cy="3566903"/>
          </a:xfrm>
          <a:prstGeom prst="rect">
            <a:avLst/>
          </a:prstGeom>
          <a:ln>
            <a:solidFill>
              <a:schemeClr val="tx1"/>
            </a:solidFill>
          </a:ln>
        </p:spPr>
      </p:pic>
      <p:pic>
        <p:nvPicPr>
          <p:cNvPr id="26" name="Picture 25">
            <a:extLst>
              <a:ext uri="{FF2B5EF4-FFF2-40B4-BE49-F238E27FC236}">
                <a16:creationId xmlns:a16="http://schemas.microsoft.com/office/drawing/2014/main" id="{43DEED8D-6FEC-4993-238B-F287301BC743}"/>
              </a:ext>
            </a:extLst>
          </p:cNvPr>
          <p:cNvPicPr>
            <a:picLocks noChangeAspect="1"/>
          </p:cNvPicPr>
          <p:nvPr/>
        </p:nvPicPr>
        <p:blipFill>
          <a:blip r:embed="rId4"/>
          <a:stretch>
            <a:fillRect/>
          </a:stretch>
        </p:blipFill>
        <p:spPr>
          <a:xfrm>
            <a:off x="7065467" y="4657318"/>
            <a:ext cx="2017956" cy="2094106"/>
          </a:xfrm>
          <a:prstGeom prst="rect">
            <a:avLst/>
          </a:prstGeom>
          <a:ln>
            <a:solidFill>
              <a:schemeClr val="tx1"/>
            </a:solidFill>
          </a:ln>
        </p:spPr>
      </p:pic>
      <p:pic>
        <p:nvPicPr>
          <p:cNvPr id="27" name="Picture 26" descr="Timeline&#10;&#10;Description automatically generated">
            <a:extLst>
              <a:ext uri="{FF2B5EF4-FFF2-40B4-BE49-F238E27FC236}">
                <a16:creationId xmlns:a16="http://schemas.microsoft.com/office/drawing/2014/main" id="{6331D673-1442-1F9F-7CBA-675DFC1957D2}"/>
              </a:ext>
            </a:extLst>
          </p:cNvPr>
          <p:cNvPicPr>
            <a:picLocks noChangeAspect="1"/>
          </p:cNvPicPr>
          <p:nvPr/>
        </p:nvPicPr>
        <p:blipFill>
          <a:blip r:embed="rId5"/>
          <a:stretch>
            <a:fillRect/>
          </a:stretch>
        </p:blipFill>
        <p:spPr>
          <a:xfrm>
            <a:off x="9296926" y="1706433"/>
            <a:ext cx="2719409" cy="5078414"/>
          </a:xfrm>
          <a:prstGeom prst="rect">
            <a:avLst/>
          </a:prstGeom>
          <a:ln>
            <a:solidFill>
              <a:schemeClr val="tx1"/>
            </a:solidFill>
          </a:ln>
        </p:spPr>
      </p:pic>
      <p:sp>
        <p:nvSpPr>
          <p:cNvPr id="30" name="Title 1">
            <a:extLst>
              <a:ext uri="{FF2B5EF4-FFF2-40B4-BE49-F238E27FC236}">
                <a16:creationId xmlns:a16="http://schemas.microsoft.com/office/drawing/2014/main" id="{551E4D8A-966B-E095-D450-04BE27AFE93B}"/>
              </a:ext>
            </a:extLst>
          </p:cNvPr>
          <p:cNvSpPr txBox="1">
            <a:spLocks/>
          </p:cNvSpPr>
          <p:nvPr/>
        </p:nvSpPr>
        <p:spPr>
          <a:xfrm>
            <a:off x="6792814" y="629273"/>
            <a:ext cx="4051924" cy="1309790"/>
          </a:xfrm>
          <a:prstGeom prst="rect">
            <a:avLst/>
          </a:prstGeom>
        </p:spPr>
        <p:txBody>
          <a:bodyPr vert="horz" lIns="0" tIns="0" rIns="0" bIns="0" rtlCol="0" anchor="t" anchorCtr="0">
            <a:normAutofit fontScale="97500"/>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2C73"/>
                </a:solidFill>
                <a:effectLst/>
                <a:uLnTx/>
                <a:uFillTx/>
                <a:latin typeface="Arial" panose="020B0604020202020204"/>
                <a:ea typeface="+mj-ea"/>
                <a:cs typeface="+mj-cs"/>
              </a:rPr>
              <a:t>ATM Ontology #2 Classes/Relations</a:t>
            </a:r>
          </a:p>
        </p:txBody>
      </p:sp>
      <p:sp>
        <p:nvSpPr>
          <p:cNvPr id="8" name="Title 1">
            <a:extLst>
              <a:ext uri="{FF2B5EF4-FFF2-40B4-BE49-F238E27FC236}">
                <a16:creationId xmlns:a16="http://schemas.microsoft.com/office/drawing/2014/main" id="{B25E6C6F-A7AA-96F6-A7CE-F0CB3314E1C8}"/>
              </a:ext>
            </a:extLst>
          </p:cNvPr>
          <p:cNvSpPr txBox="1">
            <a:spLocks/>
          </p:cNvSpPr>
          <p:nvPr/>
        </p:nvSpPr>
        <p:spPr>
          <a:xfrm>
            <a:off x="926227" y="624107"/>
            <a:ext cx="4051924" cy="1309790"/>
          </a:xfrm>
          <a:prstGeom prst="rect">
            <a:avLst/>
          </a:prstGeom>
        </p:spPr>
        <p:txBody>
          <a:bodyPr vert="horz" lIns="0" tIns="0" rIns="0" bIns="0" rtlCol="0" anchor="t" anchorCtr="0">
            <a:normAutofit fontScale="97500"/>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2C73"/>
                </a:solidFill>
                <a:effectLst/>
                <a:uLnTx/>
                <a:uFillTx/>
                <a:latin typeface="Arial" panose="020B0604020202020204"/>
                <a:ea typeface="+mj-ea"/>
                <a:cs typeface="+mj-cs"/>
              </a:rPr>
              <a:t>ATM Ontology #1 Classes/Relations</a:t>
            </a:r>
          </a:p>
        </p:txBody>
      </p:sp>
    </p:spTree>
    <p:extLst>
      <p:ext uri="{BB962C8B-B14F-4D97-AF65-F5344CB8AC3E}">
        <p14:creationId xmlns:p14="http://schemas.microsoft.com/office/powerpoint/2010/main" val="2216987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AD7361C7-F461-8EED-7E34-A4D7360E6010}"/>
              </a:ext>
            </a:extLst>
          </p:cNvPr>
          <p:cNvSpPr txBox="1">
            <a:spLocks/>
          </p:cNvSpPr>
          <p:nvPr/>
        </p:nvSpPr>
        <p:spPr>
          <a:xfrm>
            <a:off x="751698" y="4075114"/>
            <a:ext cx="10287000" cy="1754186"/>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a:buChar char="•"/>
              <a:defRPr sz="2000" kern="1200">
                <a:solidFill>
                  <a:schemeClr val="tx2">
                    <a:lumMod val="75000"/>
                  </a:schemeClr>
                </a:solidFill>
                <a:latin typeface="+mn-lt"/>
                <a:ea typeface="+mn-ea"/>
                <a:cs typeface="+mn-cs"/>
              </a:defRPr>
            </a:lvl1pPr>
            <a:lvl2pPr marL="693738" indent="-246063" algn="l" defTabSz="914400" rtl="0" eaLnBrk="1" latinLnBrk="0" hangingPunct="1">
              <a:lnSpc>
                <a:spcPct val="100000"/>
              </a:lnSpc>
              <a:spcBef>
                <a:spcPts val="400"/>
              </a:spcBef>
              <a:buFont typeface=".AppleSystemUIFont" charset="-120"/>
              <a:buChar char="-"/>
              <a:tabLst/>
              <a:defRPr sz="1600" kern="1200">
                <a:solidFill>
                  <a:schemeClr val="tx2">
                    <a:lumMod val="75000"/>
                  </a:schemeClr>
                </a:solidFill>
                <a:latin typeface="+mn-lt"/>
                <a:ea typeface="+mn-ea"/>
                <a:cs typeface="+mn-cs"/>
              </a:defRPr>
            </a:lvl2pPr>
            <a:lvl3pPr marL="1150938" indent="-228600" algn="l" defTabSz="914400" rtl="0" eaLnBrk="1" latinLnBrk="0" hangingPunct="1">
              <a:lnSpc>
                <a:spcPct val="100000"/>
              </a:lnSpc>
              <a:spcBef>
                <a:spcPts val="400"/>
              </a:spcBef>
              <a:buSzPct val="80000"/>
              <a:buFont typeface="Wingdings" charset="2"/>
              <a:buChar char="§"/>
              <a:tabLst/>
              <a:defRPr sz="1600" kern="1200">
                <a:solidFill>
                  <a:schemeClr val="tx2">
                    <a:lumMod val="75000"/>
                  </a:schemeClr>
                </a:solidFill>
                <a:latin typeface="+mn-lt"/>
                <a:ea typeface="+mn-ea"/>
                <a:cs typeface="+mn-cs"/>
              </a:defRPr>
            </a:lvl3pPr>
            <a:lvl4pPr marL="1606550" indent="-227013" algn="l" defTabSz="914400" rtl="0" eaLnBrk="1" latinLnBrk="0" hangingPunct="1">
              <a:lnSpc>
                <a:spcPct val="100000"/>
              </a:lnSpc>
              <a:spcBef>
                <a:spcPts val="400"/>
              </a:spcBef>
              <a:buSzPct val="80000"/>
              <a:buFont typeface="Courier New" charset="0"/>
              <a:buChar char="o"/>
              <a:tabLst/>
              <a:defRPr sz="1600" kern="1200">
                <a:solidFill>
                  <a:schemeClr val="tx2">
                    <a:lumMod val="75000"/>
                  </a:schemeClr>
                </a:solidFill>
                <a:latin typeface="+mn-lt"/>
                <a:ea typeface="+mn-ea"/>
                <a:cs typeface="+mn-cs"/>
              </a:defRPr>
            </a:lvl4pPr>
            <a:lvl5pPr marL="2063750" indent="-228600" algn="l" defTabSz="914400" rtl="0" eaLnBrk="1" latinLnBrk="0" hangingPunct="1">
              <a:lnSpc>
                <a:spcPct val="100000"/>
              </a:lnSpc>
              <a:spcBef>
                <a:spcPts val="400"/>
              </a:spcBef>
              <a:buFont typeface="Arial"/>
              <a:buChar char="•"/>
              <a:tabLst/>
              <a:defRPr sz="1600" kern="1200" baseline="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a:buChar char="•"/>
              <a:tabLst/>
              <a:defRPr/>
            </a:pPr>
            <a:endParaRPr kumimoji="0" lang="en-US" sz="2000" b="0" i="0" u="none" strike="noStrike" kern="1200" cap="none" spc="0" normalizeH="0" baseline="0" noProof="0" dirty="0">
              <a:ln>
                <a:noFill/>
              </a:ln>
              <a:solidFill>
                <a:srgbClr val="44546A">
                  <a:lumMod val="75000"/>
                </a:srgbClr>
              </a:solidFill>
              <a:effectLst/>
              <a:uLnTx/>
              <a:uFillTx/>
              <a:latin typeface="Arial" panose="020B0604020202020204"/>
              <a:ea typeface="+mn-ea"/>
              <a:cs typeface="+mn-cs"/>
            </a:endParaRPr>
          </a:p>
        </p:txBody>
      </p:sp>
      <p:sp>
        <p:nvSpPr>
          <p:cNvPr id="29" name="Title 1">
            <a:extLst>
              <a:ext uri="{FF2B5EF4-FFF2-40B4-BE49-F238E27FC236}">
                <a16:creationId xmlns:a16="http://schemas.microsoft.com/office/drawing/2014/main" id="{AC5655B7-EE12-8146-B0DE-B3B8505B2AD6}"/>
              </a:ext>
            </a:extLst>
          </p:cNvPr>
          <p:cNvSpPr txBox="1">
            <a:spLocks/>
          </p:cNvSpPr>
          <p:nvPr/>
        </p:nvSpPr>
        <p:spPr>
          <a:xfrm>
            <a:off x="7040705" y="328940"/>
            <a:ext cx="4147037" cy="799170"/>
          </a:xfrm>
          <a:prstGeom prst="rect">
            <a:avLst/>
          </a:prstGeom>
        </p:spPr>
        <p:txBody>
          <a:bodyPr vert="horz" lIns="0" tIns="0" rIns="0" bIns="0" rtlCol="0" anchor="t" anchorCtr="0">
            <a:normAutofit fontScale="92500" lnSpcReduction="20000"/>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ATM Ontology #2</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Mace4 Model</a:t>
            </a:r>
          </a:p>
        </p:txBody>
      </p:sp>
      <p:sp>
        <p:nvSpPr>
          <p:cNvPr id="3" name="TextBox 2">
            <a:extLst>
              <a:ext uri="{FF2B5EF4-FFF2-40B4-BE49-F238E27FC236}">
                <a16:creationId xmlns:a16="http://schemas.microsoft.com/office/drawing/2014/main" id="{B61F89C5-6386-9F90-9941-A27B0A260AC7}"/>
              </a:ext>
            </a:extLst>
          </p:cNvPr>
          <p:cNvSpPr txBox="1"/>
          <p:nvPr/>
        </p:nvSpPr>
        <p:spPr>
          <a:xfrm>
            <a:off x="114288" y="1326493"/>
            <a:ext cx="5964254" cy="3416320"/>
          </a:xfrm>
          <a:prstGeom prst="rect">
            <a:avLst/>
          </a:prstGeom>
          <a:noFill/>
          <a:ln w="190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For domain size 37.</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Current CPU time: 0.00 seconds (total CPU time: 6.38 seconds).</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Ground clauses: seen=26377, kept=26301.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Selections=41044, assignments=41044, propagations=3819, current_models=1.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Rewrite_terms=1531, rewrite_bools=30846, indexes=581.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Rules_from_neg_clauses=0, cross_offs=20.</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end of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8DDBAAB-9F43-B9B4-FAA3-BEF7A9C63990}"/>
              </a:ext>
            </a:extLst>
          </p:cNvPr>
          <p:cNvSpPr txBox="1"/>
          <p:nvPr/>
        </p:nvSpPr>
        <p:spPr>
          <a:xfrm>
            <a:off x="6150736" y="1326493"/>
            <a:ext cx="5926976" cy="3416320"/>
          </a:xfrm>
          <a:prstGeom prst="rect">
            <a:avLst/>
          </a:prstGeom>
          <a:noFill/>
          <a:ln w="19050">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For domain size 37.</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Current CPU time: 0.00 seconds (total CPU time: 0.67 seconds).</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Ground clauses: seen=8172, kept=6728.</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Selections=12017, assignments=12017, propagations=5789, current_models=1.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Rewrite_terms=96, rewrite_bools=12510, indexes=14.</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Rules_from_neg_clauses=0, cross_offs=0.</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end of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937539F-C43D-EFE9-9A2D-75459636C73A}"/>
              </a:ext>
            </a:extLst>
          </p:cNvPr>
          <p:cNvSpPr txBox="1">
            <a:spLocks/>
          </p:cNvSpPr>
          <p:nvPr/>
        </p:nvSpPr>
        <p:spPr>
          <a:xfrm>
            <a:off x="1004259" y="328940"/>
            <a:ext cx="4147037" cy="799170"/>
          </a:xfrm>
          <a:prstGeom prst="rect">
            <a:avLst/>
          </a:prstGeom>
        </p:spPr>
        <p:txBody>
          <a:bodyPr vert="horz" lIns="0" tIns="0" rIns="0" bIns="0" rtlCol="0" anchor="t" anchorCtr="0">
            <a:normAutofit fontScale="92500" lnSpcReduction="20000"/>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ATM Ontology #1</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Mace4 Model</a:t>
            </a:r>
          </a:p>
        </p:txBody>
      </p:sp>
    </p:spTree>
    <p:extLst>
      <p:ext uri="{BB962C8B-B14F-4D97-AF65-F5344CB8AC3E}">
        <p14:creationId xmlns:p14="http://schemas.microsoft.com/office/powerpoint/2010/main" val="3933164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AD7361C7-F461-8EED-7E34-A4D7360E6010}"/>
              </a:ext>
            </a:extLst>
          </p:cNvPr>
          <p:cNvSpPr txBox="1">
            <a:spLocks/>
          </p:cNvSpPr>
          <p:nvPr/>
        </p:nvSpPr>
        <p:spPr>
          <a:xfrm>
            <a:off x="751698" y="4075114"/>
            <a:ext cx="10287000" cy="1754186"/>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a:buChar char="•"/>
              <a:defRPr sz="2000" kern="1200">
                <a:solidFill>
                  <a:schemeClr val="tx2">
                    <a:lumMod val="75000"/>
                  </a:schemeClr>
                </a:solidFill>
                <a:latin typeface="+mn-lt"/>
                <a:ea typeface="+mn-ea"/>
                <a:cs typeface="+mn-cs"/>
              </a:defRPr>
            </a:lvl1pPr>
            <a:lvl2pPr marL="693738" indent="-246063" algn="l" defTabSz="914400" rtl="0" eaLnBrk="1" latinLnBrk="0" hangingPunct="1">
              <a:lnSpc>
                <a:spcPct val="100000"/>
              </a:lnSpc>
              <a:spcBef>
                <a:spcPts val="400"/>
              </a:spcBef>
              <a:buFont typeface=".AppleSystemUIFont" charset="-120"/>
              <a:buChar char="-"/>
              <a:tabLst/>
              <a:defRPr sz="1600" kern="1200">
                <a:solidFill>
                  <a:schemeClr val="tx2">
                    <a:lumMod val="75000"/>
                  </a:schemeClr>
                </a:solidFill>
                <a:latin typeface="+mn-lt"/>
                <a:ea typeface="+mn-ea"/>
                <a:cs typeface="+mn-cs"/>
              </a:defRPr>
            </a:lvl2pPr>
            <a:lvl3pPr marL="1150938" indent="-228600" algn="l" defTabSz="914400" rtl="0" eaLnBrk="1" latinLnBrk="0" hangingPunct="1">
              <a:lnSpc>
                <a:spcPct val="100000"/>
              </a:lnSpc>
              <a:spcBef>
                <a:spcPts val="400"/>
              </a:spcBef>
              <a:buSzPct val="80000"/>
              <a:buFont typeface="Wingdings" charset="2"/>
              <a:buChar char="§"/>
              <a:tabLst/>
              <a:defRPr sz="1600" kern="1200">
                <a:solidFill>
                  <a:schemeClr val="tx2">
                    <a:lumMod val="75000"/>
                  </a:schemeClr>
                </a:solidFill>
                <a:latin typeface="+mn-lt"/>
                <a:ea typeface="+mn-ea"/>
                <a:cs typeface="+mn-cs"/>
              </a:defRPr>
            </a:lvl3pPr>
            <a:lvl4pPr marL="1606550" indent="-227013" algn="l" defTabSz="914400" rtl="0" eaLnBrk="1" latinLnBrk="0" hangingPunct="1">
              <a:lnSpc>
                <a:spcPct val="100000"/>
              </a:lnSpc>
              <a:spcBef>
                <a:spcPts val="400"/>
              </a:spcBef>
              <a:buSzPct val="80000"/>
              <a:buFont typeface="Courier New" charset="0"/>
              <a:buChar char="o"/>
              <a:tabLst/>
              <a:defRPr sz="1600" kern="1200">
                <a:solidFill>
                  <a:schemeClr val="tx2">
                    <a:lumMod val="75000"/>
                  </a:schemeClr>
                </a:solidFill>
                <a:latin typeface="+mn-lt"/>
                <a:ea typeface="+mn-ea"/>
                <a:cs typeface="+mn-cs"/>
              </a:defRPr>
            </a:lvl4pPr>
            <a:lvl5pPr marL="2063750" indent="-228600" algn="l" defTabSz="914400" rtl="0" eaLnBrk="1" latinLnBrk="0" hangingPunct="1">
              <a:lnSpc>
                <a:spcPct val="100000"/>
              </a:lnSpc>
              <a:spcBef>
                <a:spcPts val="400"/>
              </a:spcBef>
              <a:buFont typeface="Arial"/>
              <a:buChar char="•"/>
              <a:tabLst/>
              <a:defRPr sz="1600" kern="1200" baseline="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a:buChar char="•"/>
              <a:tabLst/>
              <a:defRPr/>
            </a:pPr>
            <a:endParaRPr kumimoji="0" lang="en-US" sz="2000" b="0" i="0" u="none" strike="noStrike" kern="1200" cap="none" spc="0" normalizeH="0" baseline="0" noProof="0" dirty="0">
              <a:ln>
                <a:noFill/>
              </a:ln>
              <a:solidFill>
                <a:srgbClr val="44546A">
                  <a:lumMod val="75000"/>
                </a:srgbClr>
              </a:solidFill>
              <a:effectLst/>
              <a:uLnTx/>
              <a:uFillTx/>
              <a:latin typeface="Arial" panose="020B0604020202020204"/>
              <a:ea typeface="+mn-ea"/>
              <a:cs typeface="+mn-cs"/>
            </a:endParaRPr>
          </a:p>
        </p:txBody>
      </p:sp>
      <p:sp>
        <p:nvSpPr>
          <p:cNvPr id="29" name="Title 1">
            <a:extLst>
              <a:ext uri="{FF2B5EF4-FFF2-40B4-BE49-F238E27FC236}">
                <a16:creationId xmlns:a16="http://schemas.microsoft.com/office/drawing/2014/main" id="{AC5655B7-EE12-8146-B0DE-B3B8505B2AD6}"/>
              </a:ext>
            </a:extLst>
          </p:cNvPr>
          <p:cNvSpPr txBox="1">
            <a:spLocks/>
          </p:cNvSpPr>
          <p:nvPr/>
        </p:nvSpPr>
        <p:spPr>
          <a:xfrm>
            <a:off x="7040705" y="328940"/>
            <a:ext cx="4147037" cy="799170"/>
          </a:xfrm>
          <a:prstGeom prst="rect">
            <a:avLst/>
          </a:prstGeom>
        </p:spPr>
        <p:txBody>
          <a:bodyPr vert="horz" lIns="0" tIns="0" rIns="0" bIns="0" rtlCol="0" anchor="t" anchorCtr="0">
            <a:normAutofit fontScale="92500" lnSpcReduction="20000"/>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ATM Ontology #2</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Mace4 Model</a:t>
            </a:r>
          </a:p>
        </p:txBody>
      </p:sp>
      <p:sp>
        <p:nvSpPr>
          <p:cNvPr id="3" name="TextBox 2">
            <a:extLst>
              <a:ext uri="{FF2B5EF4-FFF2-40B4-BE49-F238E27FC236}">
                <a16:creationId xmlns:a16="http://schemas.microsoft.com/office/drawing/2014/main" id="{B61F89C5-6386-9F90-9941-A27B0A260AC7}"/>
              </a:ext>
            </a:extLst>
          </p:cNvPr>
          <p:cNvSpPr txBox="1"/>
          <p:nvPr/>
        </p:nvSpPr>
        <p:spPr>
          <a:xfrm>
            <a:off x="114288" y="1326493"/>
            <a:ext cx="5964254" cy="3416320"/>
          </a:xfrm>
          <a:prstGeom prst="rect">
            <a:avLst/>
          </a:prstGeom>
          <a:noFill/>
          <a:ln w="190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For domain size 37.</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Current CPU time: 0.00 seconds (total CPU time: 6.38 seconds).</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Ground clauses: seen=26377, kept=26301.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Selections=41044, assignments=41044, propagations=3819, current_models=1.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Rewrite_terms=1531, rewrite_bools=30846, indexes=581.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Rules_from_neg_clauses=0, cross_offs=20.</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end of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8DDBAAB-9F43-B9B4-FAA3-BEF7A9C63990}"/>
              </a:ext>
            </a:extLst>
          </p:cNvPr>
          <p:cNvSpPr txBox="1"/>
          <p:nvPr/>
        </p:nvSpPr>
        <p:spPr>
          <a:xfrm>
            <a:off x="6150736" y="1326493"/>
            <a:ext cx="5926976" cy="3416320"/>
          </a:xfrm>
          <a:prstGeom prst="rect">
            <a:avLst/>
          </a:prstGeom>
          <a:noFill/>
          <a:ln w="19050">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For domain size 37.</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Current CPU time: 0.00 seconds (total CPU time: 0.67 seconds).</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Ground clauses: seen=8172, kept=6728.</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Selections=12017, assignments=12017, propagations=5789, current_models=1.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Rewrite_terms=96, rewrite_bools=12510, indexes=14.</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Rules_from_neg_clauses=0, cross_offs=0.</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end of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3287C440-DDF4-187A-B0DE-5EF1FF7DEA3B}"/>
              </a:ext>
            </a:extLst>
          </p:cNvPr>
          <p:cNvSpPr txBox="1"/>
          <p:nvPr/>
        </p:nvSpPr>
        <p:spPr>
          <a:xfrm>
            <a:off x="325676" y="5113812"/>
            <a:ext cx="11511419" cy="954107"/>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Garamond" panose="02020404030301010803" pitchFamily="18" charset="0"/>
                <a:ea typeface="+mn-ea"/>
                <a:cs typeface="+mn-cs"/>
              </a:rPr>
              <a:t>The smallest models generated by Mace4 for each ontology required </a:t>
            </a:r>
            <a:br>
              <a:rPr kumimoji="0" lang="en-US" sz="2800" b="0" i="0" u="none" strike="noStrike" kern="1200" cap="none" spc="0" normalizeH="0" baseline="0" noProof="0" dirty="0" err="1">
                <a:ln>
                  <a:noFill/>
                </a:ln>
                <a:solidFill>
                  <a:prstClr val="black"/>
                </a:solidFill>
                <a:effectLst/>
                <a:uLnTx/>
                <a:uFillTx/>
                <a:latin typeface="Garamond" panose="02020404030301010803" pitchFamily="18" charset="0"/>
                <a:ea typeface="+mn-ea"/>
                <a:cs typeface="+mn-cs"/>
              </a:rPr>
            </a:br>
            <a:r>
              <a:rPr kumimoji="0" lang="en-US" sz="2800" b="1" i="0" u="none" strike="noStrike" kern="1200" cap="none" spc="0" normalizeH="0" baseline="0" noProof="0" dirty="0" err="1">
                <a:ln>
                  <a:noFill/>
                </a:ln>
                <a:solidFill>
                  <a:srgbClr val="70AD47"/>
                </a:solidFill>
                <a:effectLst/>
                <a:uLnTx/>
                <a:uFillTx/>
                <a:latin typeface="Garamond" panose="02020404030301010803" pitchFamily="18" charset="0"/>
                <a:ea typeface="+mn-ea"/>
                <a:cs typeface="+mn-cs"/>
              </a:rPr>
              <a:t>37 individuals</a:t>
            </a:r>
            <a:r>
              <a:rPr kumimoji="0" lang="en-US" sz="2800" b="0" i="0" u="none" strike="noStrike" kern="1200" cap="none" spc="0" normalizeH="0" baseline="0" noProof="0" dirty="0" err="1">
                <a:ln>
                  <a:noFill/>
                </a:ln>
                <a:solidFill>
                  <a:prstClr val="black"/>
                </a:solidFill>
                <a:effectLst/>
                <a:uLnTx/>
                <a:uFillTx/>
                <a:latin typeface="Garamond" panose="02020404030301010803" pitchFamily="18" charset="0"/>
                <a:ea typeface="+mn-ea"/>
                <a:cs typeface="+mn-cs"/>
              </a:rPr>
              <a:t>. </a:t>
            </a:r>
          </a:p>
        </p:txBody>
      </p:sp>
      <p:sp>
        <p:nvSpPr>
          <p:cNvPr id="12" name="Title 1">
            <a:extLst>
              <a:ext uri="{FF2B5EF4-FFF2-40B4-BE49-F238E27FC236}">
                <a16:creationId xmlns:a16="http://schemas.microsoft.com/office/drawing/2014/main" id="{B937539F-C43D-EFE9-9A2D-75459636C73A}"/>
              </a:ext>
            </a:extLst>
          </p:cNvPr>
          <p:cNvSpPr txBox="1">
            <a:spLocks/>
          </p:cNvSpPr>
          <p:nvPr/>
        </p:nvSpPr>
        <p:spPr>
          <a:xfrm>
            <a:off x="1004259" y="328940"/>
            <a:ext cx="4147037" cy="799170"/>
          </a:xfrm>
          <a:prstGeom prst="rect">
            <a:avLst/>
          </a:prstGeom>
        </p:spPr>
        <p:txBody>
          <a:bodyPr vert="horz" lIns="0" tIns="0" rIns="0" bIns="0" rtlCol="0" anchor="t" anchorCtr="0">
            <a:normAutofit fontScale="92500" lnSpcReduction="20000"/>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ATM Ontology #1</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Mace4 Model</a:t>
            </a:r>
          </a:p>
        </p:txBody>
      </p:sp>
      <p:sp>
        <p:nvSpPr>
          <p:cNvPr id="2" name="Oval 1">
            <a:extLst>
              <a:ext uri="{FF2B5EF4-FFF2-40B4-BE49-F238E27FC236}">
                <a16:creationId xmlns:a16="http://schemas.microsoft.com/office/drawing/2014/main" id="{EFF271DA-72B6-0BE0-33A8-EC1BE7748122}"/>
              </a:ext>
            </a:extLst>
          </p:cNvPr>
          <p:cNvSpPr/>
          <p:nvPr/>
        </p:nvSpPr>
        <p:spPr>
          <a:xfrm>
            <a:off x="1380664" y="1776656"/>
            <a:ext cx="856528" cy="57458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8DFB1CAC-66EF-9077-24ED-F3305F44CC47}"/>
              </a:ext>
            </a:extLst>
          </p:cNvPr>
          <p:cNvSpPr/>
          <p:nvPr/>
        </p:nvSpPr>
        <p:spPr>
          <a:xfrm>
            <a:off x="7433507" y="1776656"/>
            <a:ext cx="856528" cy="57458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spTree>
    <p:extLst>
      <p:ext uri="{BB962C8B-B14F-4D97-AF65-F5344CB8AC3E}">
        <p14:creationId xmlns:p14="http://schemas.microsoft.com/office/powerpoint/2010/main" val="2131188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AD7361C7-F461-8EED-7E34-A4D7360E6010}"/>
              </a:ext>
            </a:extLst>
          </p:cNvPr>
          <p:cNvSpPr txBox="1">
            <a:spLocks/>
          </p:cNvSpPr>
          <p:nvPr/>
        </p:nvSpPr>
        <p:spPr>
          <a:xfrm>
            <a:off x="751698" y="4075114"/>
            <a:ext cx="10287000" cy="1754186"/>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a:buChar char="•"/>
              <a:defRPr sz="2000" kern="1200">
                <a:solidFill>
                  <a:schemeClr val="tx2">
                    <a:lumMod val="75000"/>
                  </a:schemeClr>
                </a:solidFill>
                <a:latin typeface="+mn-lt"/>
                <a:ea typeface="+mn-ea"/>
                <a:cs typeface="+mn-cs"/>
              </a:defRPr>
            </a:lvl1pPr>
            <a:lvl2pPr marL="693738" indent="-246063" algn="l" defTabSz="914400" rtl="0" eaLnBrk="1" latinLnBrk="0" hangingPunct="1">
              <a:lnSpc>
                <a:spcPct val="100000"/>
              </a:lnSpc>
              <a:spcBef>
                <a:spcPts val="400"/>
              </a:spcBef>
              <a:buFont typeface=".AppleSystemUIFont" charset="-120"/>
              <a:buChar char="-"/>
              <a:tabLst/>
              <a:defRPr sz="1600" kern="1200">
                <a:solidFill>
                  <a:schemeClr val="tx2">
                    <a:lumMod val="75000"/>
                  </a:schemeClr>
                </a:solidFill>
                <a:latin typeface="+mn-lt"/>
                <a:ea typeface="+mn-ea"/>
                <a:cs typeface="+mn-cs"/>
              </a:defRPr>
            </a:lvl2pPr>
            <a:lvl3pPr marL="1150938" indent="-228600" algn="l" defTabSz="914400" rtl="0" eaLnBrk="1" latinLnBrk="0" hangingPunct="1">
              <a:lnSpc>
                <a:spcPct val="100000"/>
              </a:lnSpc>
              <a:spcBef>
                <a:spcPts val="400"/>
              </a:spcBef>
              <a:buSzPct val="80000"/>
              <a:buFont typeface="Wingdings" charset="2"/>
              <a:buChar char="§"/>
              <a:tabLst/>
              <a:defRPr sz="1600" kern="1200">
                <a:solidFill>
                  <a:schemeClr val="tx2">
                    <a:lumMod val="75000"/>
                  </a:schemeClr>
                </a:solidFill>
                <a:latin typeface="+mn-lt"/>
                <a:ea typeface="+mn-ea"/>
                <a:cs typeface="+mn-cs"/>
              </a:defRPr>
            </a:lvl3pPr>
            <a:lvl4pPr marL="1606550" indent="-227013" algn="l" defTabSz="914400" rtl="0" eaLnBrk="1" latinLnBrk="0" hangingPunct="1">
              <a:lnSpc>
                <a:spcPct val="100000"/>
              </a:lnSpc>
              <a:spcBef>
                <a:spcPts val="400"/>
              </a:spcBef>
              <a:buSzPct val="80000"/>
              <a:buFont typeface="Courier New" charset="0"/>
              <a:buChar char="o"/>
              <a:tabLst/>
              <a:defRPr sz="1600" kern="1200">
                <a:solidFill>
                  <a:schemeClr val="tx2">
                    <a:lumMod val="75000"/>
                  </a:schemeClr>
                </a:solidFill>
                <a:latin typeface="+mn-lt"/>
                <a:ea typeface="+mn-ea"/>
                <a:cs typeface="+mn-cs"/>
              </a:defRPr>
            </a:lvl4pPr>
            <a:lvl5pPr marL="2063750" indent="-228600" algn="l" defTabSz="914400" rtl="0" eaLnBrk="1" latinLnBrk="0" hangingPunct="1">
              <a:lnSpc>
                <a:spcPct val="100000"/>
              </a:lnSpc>
              <a:spcBef>
                <a:spcPts val="400"/>
              </a:spcBef>
              <a:buFont typeface="Arial"/>
              <a:buChar char="•"/>
              <a:tabLst/>
              <a:defRPr sz="1600" kern="1200" baseline="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a:buChar char="•"/>
              <a:tabLst/>
              <a:defRPr/>
            </a:pPr>
            <a:endParaRPr kumimoji="0" lang="en-US" sz="2000" b="0" i="0" u="none" strike="noStrike" kern="1200" cap="none" spc="0" normalizeH="0" baseline="0" noProof="0" dirty="0">
              <a:ln>
                <a:noFill/>
              </a:ln>
              <a:solidFill>
                <a:srgbClr val="44546A">
                  <a:lumMod val="75000"/>
                </a:srgbClr>
              </a:solidFill>
              <a:effectLst/>
              <a:uLnTx/>
              <a:uFillTx/>
              <a:latin typeface="Arial" panose="020B0604020202020204"/>
              <a:ea typeface="+mn-ea"/>
              <a:cs typeface="+mn-cs"/>
            </a:endParaRPr>
          </a:p>
        </p:txBody>
      </p:sp>
      <p:sp>
        <p:nvSpPr>
          <p:cNvPr id="29" name="Title 1">
            <a:extLst>
              <a:ext uri="{FF2B5EF4-FFF2-40B4-BE49-F238E27FC236}">
                <a16:creationId xmlns:a16="http://schemas.microsoft.com/office/drawing/2014/main" id="{AC5655B7-EE12-8146-B0DE-B3B8505B2AD6}"/>
              </a:ext>
            </a:extLst>
          </p:cNvPr>
          <p:cNvSpPr txBox="1">
            <a:spLocks/>
          </p:cNvSpPr>
          <p:nvPr/>
        </p:nvSpPr>
        <p:spPr>
          <a:xfrm>
            <a:off x="7040705" y="328940"/>
            <a:ext cx="4147037" cy="799170"/>
          </a:xfrm>
          <a:prstGeom prst="rect">
            <a:avLst/>
          </a:prstGeom>
        </p:spPr>
        <p:txBody>
          <a:bodyPr vert="horz" lIns="0" tIns="0" rIns="0" bIns="0" rtlCol="0" anchor="t" anchorCtr="0">
            <a:normAutofit fontScale="92500" lnSpcReduction="20000"/>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ATM Ontology #2</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Mace4 Model</a:t>
            </a:r>
          </a:p>
        </p:txBody>
      </p:sp>
      <p:sp>
        <p:nvSpPr>
          <p:cNvPr id="3" name="TextBox 2">
            <a:extLst>
              <a:ext uri="{FF2B5EF4-FFF2-40B4-BE49-F238E27FC236}">
                <a16:creationId xmlns:a16="http://schemas.microsoft.com/office/drawing/2014/main" id="{B61F89C5-6386-9F90-9941-A27B0A260AC7}"/>
              </a:ext>
            </a:extLst>
          </p:cNvPr>
          <p:cNvSpPr txBox="1"/>
          <p:nvPr/>
        </p:nvSpPr>
        <p:spPr>
          <a:xfrm>
            <a:off x="114288" y="1326493"/>
            <a:ext cx="5964254" cy="3416320"/>
          </a:xfrm>
          <a:prstGeom prst="rect">
            <a:avLst/>
          </a:prstGeom>
          <a:noFill/>
          <a:ln w="190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For domain size 37.</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Current CPU time: 0.00 seconds (total CPU time: 6.38 seconds).</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Ground clauses: seen=26377, kept=26301.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Selections=41044, assignments=41044, propagations=3819, current_models=1.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Rewrite_terms=1531, rewrite_bools=30846, indexes=581.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Rules_from_neg_clauses=0, cross_offs=20.</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end of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8DDBAAB-9F43-B9B4-FAA3-BEF7A9C63990}"/>
              </a:ext>
            </a:extLst>
          </p:cNvPr>
          <p:cNvSpPr txBox="1"/>
          <p:nvPr/>
        </p:nvSpPr>
        <p:spPr>
          <a:xfrm>
            <a:off x="6150736" y="1326493"/>
            <a:ext cx="5926976" cy="3416320"/>
          </a:xfrm>
          <a:prstGeom prst="rect">
            <a:avLst/>
          </a:prstGeom>
          <a:noFill/>
          <a:ln w="19050">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For domain size 37.</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Current CPU time: 0.00 seconds (total CPU time: 0.67 seconds).</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Ground clauses: seen=8172, kept=6728.</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Selections=12017, assignments=12017, propagations=5789, current_models=1.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Rewrite_terms=96, rewrite_bools=12510, indexes=14.</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Rules_from_neg_clauses=0, cross_offs=0.</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end of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3287C440-DDF4-187A-B0DE-5EF1FF7DEA3B}"/>
              </a:ext>
            </a:extLst>
          </p:cNvPr>
          <p:cNvSpPr txBox="1"/>
          <p:nvPr/>
        </p:nvSpPr>
        <p:spPr>
          <a:xfrm>
            <a:off x="325676" y="5113812"/>
            <a:ext cx="11511419" cy="954107"/>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Garamond" panose="02020404030301010803" pitchFamily="18" charset="0"/>
                <a:ea typeface="+mn-ea"/>
                <a:cs typeface="+mn-cs"/>
              </a:rPr>
              <a:t>Generating a model for ATM Ontology #1 required </a:t>
            </a:r>
            <a:r>
              <a:rPr kumimoji="0" lang="en-US" sz="2800" b="1" i="0" u="none" strike="noStrike" kern="1200" cap="none" spc="0" normalizeH="0" baseline="0" noProof="0" dirty="0" err="1">
                <a:ln>
                  <a:noFill/>
                </a:ln>
                <a:solidFill>
                  <a:srgbClr val="70AD47"/>
                </a:solidFill>
                <a:effectLst/>
                <a:uLnTx/>
                <a:uFillTx/>
                <a:latin typeface="Garamond" panose="02020404030301010803" pitchFamily="18" charset="0"/>
                <a:ea typeface="+mn-ea"/>
                <a:cs typeface="+mn-cs"/>
              </a:rPr>
              <a:t>significantly more computing time</a:t>
            </a:r>
            <a:r>
              <a:rPr kumimoji="0" lang="en-US" sz="2800" b="0" i="0" u="none" strike="noStrike" kern="1200" cap="none" spc="0" normalizeH="0" baseline="0" noProof="0" dirty="0" err="1">
                <a:ln>
                  <a:noFill/>
                </a:ln>
                <a:solidFill>
                  <a:prstClr val="black"/>
                </a:solidFill>
                <a:effectLst/>
                <a:uLnTx/>
                <a:uFillTx/>
                <a:latin typeface="Garamond" panose="02020404030301010803" pitchFamily="18" charset="0"/>
                <a:ea typeface="+mn-ea"/>
                <a:cs typeface="+mn-cs"/>
              </a:rPr>
              <a:t>, owing to the additional classes and relations.</a:t>
            </a:r>
          </a:p>
        </p:txBody>
      </p:sp>
      <p:sp>
        <p:nvSpPr>
          <p:cNvPr id="12" name="Title 1">
            <a:extLst>
              <a:ext uri="{FF2B5EF4-FFF2-40B4-BE49-F238E27FC236}">
                <a16:creationId xmlns:a16="http://schemas.microsoft.com/office/drawing/2014/main" id="{B937539F-C43D-EFE9-9A2D-75459636C73A}"/>
              </a:ext>
            </a:extLst>
          </p:cNvPr>
          <p:cNvSpPr txBox="1">
            <a:spLocks/>
          </p:cNvSpPr>
          <p:nvPr/>
        </p:nvSpPr>
        <p:spPr>
          <a:xfrm>
            <a:off x="1004259" y="328940"/>
            <a:ext cx="4147037" cy="799170"/>
          </a:xfrm>
          <a:prstGeom prst="rect">
            <a:avLst/>
          </a:prstGeom>
        </p:spPr>
        <p:txBody>
          <a:bodyPr vert="horz" lIns="0" tIns="0" rIns="0" bIns="0" rtlCol="0" anchor="t" anchorCtr="0">
            <a:normAutofit fontScale="92500" lnSpcReduction="20000"/>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ATM Ontology #1</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Mace4 Model</a:t>
            </a:r>
          </a:p>
        </p:txBody>
      </p:sp>
      <p:sp>
        <p:nvSpPr>
          <p:cNvPr id="2" name="Oval 1">
            <a:extLst>
              <a:ext uri="{FF2B5EF4-FFF2-40B4-BE49-F238E27FC236}">
                <a16:creationId xmlns:a16="http://schemas.microsoft.com/office/drawing/2014/main" id="{2D34EBE2-FEA3-09A1-BAB1-950A006F737D}"/>
              </a:ext>
            </a:extLst>
          </p:cNvPr>
          <p:cNvSpPr/>
          <p:nvPr/>
        </p:nvSpPr>
        <p:spPr>
          <a:xfrm>
            <a:off x="4512282" y="2343099"/>
            <a:ext cx="856528" cy="57458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5B2B627B-A259-75FF-9C3A-5CF2FC222507}"/>
              </a:ext>
            </a:extLst>
          </p:cNvPr>
          <p:cNvSpPr/>
          <p:nvPr/>
        </p:nvSpPr>
        <p:spPr>
          <a:xfrm>
            <a:off x="10476536" y="2343099"/>
            <a:ext cx="856528" cy="57458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spTree>
    <p:extLst>
      <p:ext uri="{BB962C8B-B14F-4D97-AF65-F5344CB8AC3E}">
        <p14:creationId xmlns:p14="http://schemas.microsoft.com/office/powerpoint/2010/main" val="3635565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AD7361C7-F461-8EED-7E34-A4D7360E6010}"/>
              </a:ext>
            </a:extLst>
          </p:cNvPr>
          <p:cNvSpPr txBox="1">
            <a:spLocks/>
          </p:cNvSpPr>
          <p:nvPr/>
        </p:nvSpPr>
        <p:spPr>
          <a:xfrm>
            <a:off x="751698" y="4075114"/>
            <a:ext cx="10287000" cy="1754186"/>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a:buChar char="•"/>
              <a:defRPr sz="2000" kern="1200">
                <a:solidFill>
                  <a:schemeClr val="tx2">
                    <a:lumMod val="75000"/>
                  </a:schemeClr>
                </a:solidFill>
                <a:latin typeface="+mn-lt"/>
                <a:ea typeface="+mn-ea"/>
                <a:cs typeface="+mn-cs"/>
              </a:defRPr>
            </a:lvl1pPr>
            <a:lvl2pPr marL="693738" indent="-246063" algn="l" defTabSz="914400" rtl="0" eaLnBrk="1" latinLnBrk="0" hangingPunct="1">
              <a:lnSpc>
                <a:spcPct val="100000"/>
              </a:lnSpc>
              <a:spcBef>
                <a:spcPts val="400"/>
              </a:spcBef>
              <a:buFont typeface=".AppleSystemUIFont" charset="-120"/>
              <a:buChar char="-"/>
              <a:tabLst/>
              <a:defRPr sz="1600" kern="1200">
                <a:solidFill>
                  <a:schemeClr val="tx2">
                    <a:lumMod val="75000"/>
                  </a:schemeClr>
                </a:solidFill>
                <a:latin typeface="+mn-lt"/>
                <a:ea typeface="+mn-ea"/>
                <a:cs typeface="+mn-cs"/>
              </a:defRPr>
            </a:lvl2pPr>
            <a:lvl3pPr marL="1150938" indent="-228600" algn="l" defTabSz="914400" rtl="0" eaLnBrk="1" latinLnBrk="0" hangingPunct="1">
              <a:lnSpc>
                <a:spcPct val="100000"/>
              </a:lnSpc>
              <a:spcBef>
                <a:spcPts val="400"/>
              </a:spcBef>
              <a:buSzPct val="80000"/>
              <a:buFont typeface="Wingdings" charset="2"/>
              <a:buChar char="§"/>
              <a:tabLst/>
              <a:defRPr sz="1600" kern="1200">
                <a:solidFill>
                  <a:schemeClr val="tx2">
                    <a:lumMod val="75000"/>
                  </a:schemeClr>
                </a:solidFill>
                <a:latin typeface="+mn-lt"/>
                <a:ea typeface="+mn-ea"/>
                <a:cs typeface="+mn-cs"/>
              </a:defRPr>
            </a:lvl3pPr>
            <a:lvl4pPr marL="1606550" indent="-227013" algn="l" defTabSz="914400" rtl="0" eaLnBrk="1" latinLnBrk="0" hangingPunct="1">
              <a:lnSpc>
                <a:spcPct val="100000"/>
              </a:lnSpc>
              <a:spcBef>
                <a:spcPts val="400"/>
              </a:spcBef>
              <a:buSzPct val="80000"/>
              <a:buFont typeface="Courier New" charset="0"/>
              <a:buChar char="o"/>
              <a:tabLst/>
              <a:defRPr sz="1600" kern="1200">
                <a:solidFill>
                  <a:schemeClr val="tx2">
                    <a:lumMod val="75000"/>
                  </a:schemeClr>
                </a:solidFill>
                <a:latin typeface="+mn-lt"/>
                <a:ea typeface="+mn-ea"/>
                <a:cs typeface="+mn-cs"/>
              </a:defRPr>
            </a:lvl4pPr>
            <a:lvl5pPr marL="2063750" indent="-228600" algn="l" defTabSz="914400" rtl="0" eaLnBrk="1" latinLnBrk="0" hangingPunct="1">
              <a:lnSpc>
                <a:spcPct val="100000"/>
              </a:lnSpc>
              <a:spcBef>
                <a:spcPts val="400"/>
              </a:spcBef>
              <a:buFont typeface="Arial"/>
              <a:buChar char="•"/>
              <a:tabLst/>
              <a:defRPr sz="1600" kern="1200" baseline="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a:buChar char="•"/>
              <a:tabLst/>
              <a:defRPr/>
            </a:pPr>
            <a:endParaRPr kumimoji="0" lang="en-US" sz="2000" b="0" i="0" u="none" strike="noStrike" kern="1200" cap="none" spc="0" normalizeH="0" baseline="0" noProof="0" dirty="0">
              <a:ln>
                <a:noFill/>
              </a:ln>
              <a:solidFill>
                <a:srgbClr val="44546A">
                  <a:lumMod val="75000"/>
                </a:srgbClr>
              </a:solidFill>
              <a:effectLst/>
              <a:uLnTx/>
              <a:uFillTx/>
              <a:latin typeface="Arial" panose="020B0604020202020204"/>
              <a:ea typeface="+mn-ea"/>
              <a:cs typeface="+mn-cs"/>
            </a:endParaRPr>
          </a:p>
        </p:txBody>
      </p:sp>
      <p:sp>
        <p:nvSpPr>
          <p:cNvPr id="29" name="Title 1">
            <a:extLst>
              <a:ext uri="{FF2B5EF4-FFF2-40B4-BE49-F238E27FC236}">
                <a16:creationId xmlns:a16="http://schemas.microsoft.com/office/drawing/2014/main" id="{AC5655B7-EE12-8146-B0DE-B3B8505B2AD6}"/>
              </a:ext>
            </a:extLst>
          </p:cNvPr>
          <p:cNvSpPr txBox="1">
            <a:spLocks/>
          </p:cNvSpPr>
          <p:nvPr/>
        </p:nvSpPr>
        <p:spPr>
          <a:xfrm>
            <a:off x="7040705" y="328940"/>
            <a:ext cx="4147037" cy="799170"/>
          </a:xfrm>
          <a:prstGeom prst="rect">
            <a:avLst/>
          </a:prstGeom>
        </p:spPr>
        <p:txBody>
          <a:bodyPr vert="horz" lIns="0" tIns="0" rIns="0" bIns="0" rtlCol="0" anchor="t" anchorCtr="0">
            <a:normAutofit fontScale="92500" lnSpcReduction="20000"/>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ATM Ontology #2</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Mace4 Model</a:t>
            </a:r>
          </a:p>
        </p:txBody>
      </p:sp>
      <p:sp>
        <p:nvSpPr>
          <p:cNvPr id="3" name="TextBox 2">
            <a:extLst>
              <a:ext uri="{FF2B5EF4-FFF2-40B4-BE49-F238E27FC236}">
                <a16:creationId xmlns:a16="http://schemas.microsoft.com/office/drawing/2014/main" id="{B61F89C5-6386-9F90-9941-A27B0A260AC7}"/>
              </a:ext>
            </a:extLst>
          </p:cNvPr>
          <p:cNvSpPr txBox="1"/>
          <p:nvPr/>
        </p:nvSpPr>
        <p:spPr>
          <a:xfrm>
            <a:off x="114288" y="1326493"/>
            <a:ext cx="5964254" cy="3416320"/>
          </a:xfrm>
          <a:prstGeom prst="rect">
            <a:avLst/>
          </a:prstGeom>
          <a:noFill/>
          <a:ln w="190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For domain size 37.</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Current CPU time: 0.00 seconds (total CPU time: 6.38 seconds).</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Ground clauses: seen=26377, kept=26301.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Selections=41044, assignments=41044, propagations=3819, current_models=1.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Rewrite_terms=1531, rewrite_bools=30846, indexes=581.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Rules_from_neg_clauses=0, cross_offs=20.</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end of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8DDBAAB-9F43-B9B4-FAA3-BEF7A9C63990}"/>
              </a:ext>
            </a:extLst>
          </p:cNvPr>
          <p:cNvSpPr txBox="1"/>
          <p:nvPr/>
        </p:nvSpPr>
        <p:spPr>
          <a:xfrm>
            <a:off x="6150736" y="1326493"/>
            <a:ext cx="5926976" cy="3416320"/>
          </a:xfrm>
          <a:prstGeom prst="rect">
            <a:avLst/>
          </a:prstGeom>
          <a:noFill/>
          <a:ln w="19050">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For domain size 37.</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Current CPU time: 0.00 seconds (total CPU time: 0.67 seconds).</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Ground clauses: seen=8172, kept=6728.</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Selections=12017, assignments=12017, propagations=5789, current_models=1.</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Rewrite_terms=96, rewrite_bools=12510, indexes=14.</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Rules_from_neg_clauses=0, cross_offs=0.</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aramond" panose="02020404030301010803" pitchFamily="18" charset="0"/>
                <a:ea typeface="Calibri" panose="020F0502020204030204" pitchFamily="34" charset="0"/>
                <a:cs typeface="Times New Roman" panose="02020603050405020304" pitchFamily="18" charset="0"/>
              </a:rPr>
              <a:t>========= end of statistics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3287C440-DDF4-187A-B0DE-5EF1FF7DEA3B}"/>
              </a:ext>
            </a:extLst>
          </p:cNvPr>
          <p:cNvSpPr txBox="1"/>
          <p:nvPr/>
        </p:nvSpPr>
        <p:spPr>
          <a:xfrm>
            <a:off x="325676" y="5113812"/>
            <a:ext cx="11511419" cy="1384995"/>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Garamond" panose="02020404030301010803" pitchFamily="18" charset="0"/>
                <a:ea typeface="+mn-ea"/>
                <a:cs typeface="+mn-cs"/>
              </a:rPr>
              <a:t>Two seasoned ontologists working independently from the same source material will likely </a:t>
            </a:r>
            <a:r>
              <a:rPr kumimoji="0" lang="en-US" sz="2800" b="1" i="0" u="none" strike="noStrike" kern="1200" cap="none" spc="0" normalizeH="0" baseline="0" noProof="0" dirty="0" err="1">
                <a:ln>
                  <a:noFill/>
                </a:ln>
                <a:solidFill>
                  <a:srgbClr val="70AD47"/>
                </a:solidFill>
                <a:effectLst/>
                <a:uLnTx/>
                <a:uFillTx/>
                <a:latin typeface="Garamond" panose="02020404030301010803" pitchFamily="18" charset="0"/>
                <a:ea typeface="+mn-ea"/>
                <a:cs typeface="+mn-cs"/>
              </a:rPr>
              <a:t>generate different formal representations of a given ontology description</a:t>
            </a:r>
          </a:p>
        </p:txBody>
      </p:sp>
      <p:sp>
        <p:nvSpPr>
          <p:cNvPr id="12" name="Title 1">
            <a:extLst>
              <a:ext uri="{FF2B5EF4-FFF2-40B4-BE49-F238E27FC236}">
                <a16:creationId xmlns:a16="http://schemas.microsoft.com/office/drawing/2014/main" id="{B937539F-C43D-EFE9-9A2D-75459636C73A}"/>
              </a:ext>
            </a:extLst>
          </p:cNvPr>
          <p:cNvSpPr txBox="1">
            <a:spLocks/>
          </p:cNvSpPr>
          <p:nvPr/>
        </p:nvSpPr>
        <p:spPr>
          <a:xfrm>
            <a:off x="1004259" y="328940"/>
            <a:ext cx="4147037" cy="799170"/>
          </a:xfrm>
          <a:prstGeom prst="rect">
            <a:avLst/>
          </a:prstGeom>
        </p:spPr>
        <p:txBody>
          <a:bodyPr vert="horz" lIns="0" tIns="0" rIns="0" bIns="0" rtlCol="0" anchor="t" anchorCtr="0">
            <a:normAutofit fontScale="92500" lnSpcReduction="20000"/>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ATM Ontology #1</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2C73"/>
                </a:solidFill>
                <a:effectLst/>
                <a:uLnTx/>
                <a:uFillTx/>
                <a:latin typeface="Arial" panose="020B0604020202020204"/>
                <a:ea typeface="+mj-ea"/>
                <a:cs typeface="+mj-cs"/>
              </a:rPr>
              <a:t>Mace4 Model</a:t>
            </a:r>
          </a:p>
        </p:txBody>
      </p:sp>
      <p:sp>
        <p:nvSpPr>
          <p:cNvPr id="2" name="Oval 1">
            <a:extLst>
              <a:ext uri="{FF2B5EF4-FFF2-40B4-BE49-F238E27FC236}">
                <a16:creationId xmlns:a16="http://schemas.microsoft.com/office/drawing/2014/main" id="{2D34EBE2-FEA3-09A1-BAB1-950A006F737D}"/>
              </a:ext>
            </a:extLst>
          </p:cNvPr>
          <p:cNvSpPr/>
          <p:nvPr/>
        </p:nvSpPr>
        <p:spPr>
          <a:xfrm>
            <a:off x="4512282" y="2343099"/>
            <a:ext cx="856528" cy="57458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5B2B627B-A259-75FF-9C3A-5CF2FC222507}"/>
              </a:ext>
            </a:extLst>
          </p:cNvPr>
          <p:cNvSpPr/>
          <p:nvPr/>
        </p:nvSpPr>
        <p:spPr>
          <a:xfrm>
            <a:off x="10476536" y="2343099"/>
            <a:ext cx="856528" cy="57458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spTree>
    <p:extLst>
      <p:ext uri="{BB962C8B-B14F-4D97-AF65-F5344CB8AC3E}">
        <p14:creationId xmlns:p14="http://schemas.microsoft.com/office/powerpoint/2010/main" val="2939241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Mace4 &amp; SWRL</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199" y="1825624"/>
            <a:ext cx="11070515" cy="5032375"/>
          </a:xfrm>
        </p:spPr>
        <p:txBody>
          <a:bodyPr>
            <a:normAutofit lnSpcReduction="10000"/>
          </a:bodyPr>
          <a:lstStyle/>
          <a:p>
            <a:r>
              <a:rPr lang="en-US"/>
              <a:t>Mace4 can be used to represent SWRL rules, such as the following: </a:t>
            </a:r>
          </a:p>
          <a:p>
            <a:pPr marL="1371600" lvl="3" indent="0">
              <a:buNone/>
            </a:pPr>
            <a:endParaRPr lang="en-US" sz="2800"/>
          </a:p>
          <a:p>
            <a:pPr marL="1371600" lvl="3" indent="0">
              <a:buNone/>
            </a:pPr>
            <a:endParaRPr lang="en-US" sz="2800"/>
          </a:p>
          <a:p>
            <a:pPr marL="1371600" lvl="3" indent="0">
              <a:buNone/>
            </a:pPr>
            <a:endParaRPr lang="en-US" sz="2800"/>
          </a:p>
          <a:p>
            <a:pPr marL="1371600" lvl="3" indent="0">
              <a:buNone/>
            </a:pPr>
            <a:endParaRPr lang="en-US" sz="2800"/>
          </a:p>
          <a:p>
            <a:endParaRPr lang="en-US"/>
          </a:p>
          <a:p>
            <a:r>
              <a:rPr lang="en-US"/>
              <a:t>Which was a rule included in the ATM paper that was touted as a test of the accuracy of the ATM ontology</a:t>
            </a:r>
          </a:p>
          <a:p>
            <a:endParaRPr lang="en-US"/>
          </a:p>
          <a:p>
            <a:r>
              <a:rPr lang="en-US"/>
              <a:t>If a given trajectory intersects in space and time with the trajectory of a thunderstorm, then that conflict is recorded in the ontology </a:t>
            </a:r>
          </a:p>
        </p:txBody>
      </p:sp>
      <p:pic>
        <p:nvPicPr>
          <p:cNvPr id="5" name="Picture 4" descr="A close-up of a text&#10;&#10;Description automatically generated">
            <a:extLst>
              <a:ext uri="{FF2B5EF4-FFF2-40B4-BE49-F238E27FC236}">
                <a16:creationId xmlns:a16="http://schemas.microsoft.com/office/drawing/2014/main" id="{864B5C13-C079-A7A6-74CA-C408CAE465AB}"/>
              </a:ext>
            </a:extLst>
          </p:cNvPr>
          <p:cNvPicPr>
            <a:picLocks noChangeAspect="1"/>
          </p:cNvPicPr>
          <p:nvPr/>
        </p:nvPicPr>
        <p:blipFill>
          <a:blip r:embed="rId2"/>
          <a:stretch>
            <a:fillRect/>
          </a:stretch>
        </p:blipFill>
        <p:spPr>
          <a:xfrm>
            <a:off x="2209800" y="2503460"/>
            <a:ext cx="7772400" cy="1657442"/>
          </a:xfrm>
          <a:prstGeom prst="rect">
            <a:avLst/>
          </a:prstGeom>
        </p:spPr>
      </p:pic>
    </p:spTree>
    <p:extLst>
      <p:ext uri="{BB962C8B-B14F-4D97-AF65-F5344CB8AC3E}">
        <p14:creationId xmlns:p14="http://schemas.microsoft.com/office/powerpoint/2010/main" val="2844837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468-6738-8400-7516-4EC6FEA42E97}"/>
              </a:ext>
            </a:extLst>
          </p:cNvPr>
          <p:cNvSpPr>
            <a:spLocks noGrp="1"/>
          </p:cNvSpPr>
          <p:nvPr>
            <p:ph type="title"/>
          </p:nvPr>
        </p:nvSpPr>
        <p:spPr/>
        <p:txBody>
          <a:bodyPr/>
          <a:lstStyle/>
          <a:p>
            <a:r>
              <a:rPr lang="en-US"/>
              <a:t>Allen Interval Relations</a:t>
            </a:r>
          </a:p>
        </p:txBody>
      </p:sp>
      <p:sp>
        <p:nvSpPr>
          <p:cNvPr id="3" name="Content Placeholder 2">
            <a:extLst>
              <a:ext uri="{FF2B5EF4-FFF2-40B4-BE49-F238E27FC236}">
                <a16:creationId xmlns:a16="http://schemas.microsoft.com/office/drawing/2014/main" id="{FD3390F3-6E4E-BD9F-B916-FA337AE3CA93}"/>
              </a:ext>
            </a:extLst>
          </p:cNvPr>
          <p:cNvSpPr>
            <a:spLocks noGrp="1"/>
          </p:cNvSpPr>
          <p:nvPr>
            <p:ph idx="1"/>
          </p:nvPr>
        </p:nvSpPr>
        <p:spPr>
          <a:xfrm>
            <a:off x="838199" y="1825624"/>
            <a:ext cx="11188849" cy="4940935"/>
          </a:xfrm>
        </p:spPr>
        <p:txBody>
          <a:bodyPr>
            <a:noAutofit/>
          </a:bodyPr>
          <a:lstStyle/>
          <a:p>
            <a:r>
              <a:rPr lang="en-US">
                <a:effectLst/>
                <a:ea typeface="Times New Roman" panose="02020603050405020304" pitchFamily="18" charset="0"/>
              </a:rPr>
              <a:t>The authors claim this SWRL rule works because it is based on the Allen Interval Relations, but </a:t>
            </a:r>
            <a:r>
              <a:rPr lang="en-US" i="1">
                <a:effectLst/>
                <a:ea typeface="Times New Roman" panose="02020603050405020304" pitchFamily="18" charset="0"/>
              </a:rPr>
              <a:t>these relations can’t be formally expressed in OWL</a:t>
            </a:r>
            <a:endParaRPr lang="en-US">
              <a:effectLst/>
              <a:ea typeface="Times New Roman" panose="02020603050405020304" pitchFamily="18" charset="0"/>
            </a:endParaRPr>
          </a:p>
          <a:p>
            <a:endParaRPr lang="en-US">
              <a:ea typeface="Times New Roman" panose="02020603050405020304" pitchFamily="18" charset="0"/>
            </a:endParaRPr>
          </a:p>
          <a:p>
            <a:endParaRPr lang="en-US"/>
          </a:p>
        </p:txBody>
      </p:sp>
      <p:pic>
        <p:nvPicPr>
          <p:cNvPr id="4" name="Picture 3" descr="A picture containing line, screenshot, parallel, diagram&#10;&#10;Description automatically generated">
            <a:extLst>
              <a:ext uri="{FF2B5EF4-FFF2-40B4-BE49-F238E27FC236}">
                <a16:creationId xmlns:a16="http://schemas.microsoft.com/office/drawing/2014/main" id="{AA6CD2EE-08C7-BB4A-132D-9BA1A8132F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0440" y="2799409"/>
            <a:ext cx="7911120" cy="3693466"/>
          </a:xfrm>
          <a:prstGeom prst="rect">
            <a:avLst/>
          </a:prstGeom>
          <a:ln>
            <a:solidFill>
              <a:schemeClr val="tx1"/>
            </a:solidFill>
          </a:ln>
        </p:spPr>
      </p:pic>
    </p:spTree>
    <p:extLst>
      <p:ext uri="{BB962C8B-B14F-4D97-AF65-F5344CB8AC3E}">
        <p14:creationId xmlns:p14="http://schemas.microsoft.com/office/powerpoint/2010/main" val="21092068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468-6738-8400-7516-4EC6FEA42E97}"/>
              </a:ext>
            </a:extLst>
          </p:cNvPr>
          <p:cNvSpPr>
            <a:spLocks noGrp="1"/>
          </p:cNvSpPr>
          <p:nvPr>
            <p:ph type="title"/>
          </p:nvPr>
        </p:nvSpPr>
        <p:spPr/>
        <p:txBody>
          <a:bodyPr/>
          <a:lstStyle/>
          <a:p>
            <a:r>
              <a:rPr lang="en-US"/>
              <a:t>Easy Logic Injection Example</a:t>
            </a:r>
          </a:p>
        </p:txBody>
      </p:sp>
      <p:sp>
        <p:nvSpPr>
          <p:cNvPr id="3" name="Content Placeholder 2">
            <a:extLst>
              <a:ext uri="{FF2B5EF4-FFF2-40B4-BE49-F238E27FC236}">
                <a16:creationId xmlns:a16="http://schemas.microsoft.com/office/drawing/2014/main" id="{FD3390F3-6E4E-BD9F-B916-FA337AE3CA93}"/>
              </a:ext>
            </a:extLst>
          </p:cNvPr>
          <p:cNvSpPr>
            <a:spLocks noGrp="1"/>
          </p:cNvSpPr>
          <p:nvPr>
            <p:ph idx="1"/>
          </p:nvPr>
        </p:nvSpPr>
        <p:spPr>
          <a:xfrm>
            <a:off x="838199" y="1825624"/>
            <a:ext cx="11188849" cy="4940935"/>
          </a:xfrm>
        </p:spPr>
        <p:txBody>
          <a:bodyPr>
            <a:noAutofit/>
          </a:bodyPr>
          <a:lstStyle/>
          <a:p>
            <a:r>
              <a:rPr lang="en-US">
                <a:effectLst/>
                <a:ea typeface="Times New Roman" panose="02020603050405020304" pitchFamily="18" charset="0"/>
              </a:rPr>
              <a:t>The authors claim this SWRL rule works because it is based on the Allen Interval Relations, but </a:t>
            </a:r>
            <a:r>
              <a:rPr lang="en-US" i="1">
                <a:effectLst/>
                <a:ea typeface="Times New Roman" panose="02020603050405020304" pitchFamily="18" charset="0"/>
              </a:rPr>
              <a:t>these relations can’t be formally expressed in OWL</a:t>
            </a:r>
            <a:endParaRPr lang="en-US">
              <a:effectLst/>
              <a:ea typeface="Times New Roman" panose="02020603050405020304" pitchFamily="18" charset="0"/>
            </a:endParaRPr>
          </a:p>
          <a:p>
            <a:endParaRPr lang="en-US">
              <a:ea typeface="Times New Roman" panose="02020603050405020304" pitchFamily="18" charset="0"/>
            </a:endParaRPr>
          </a:p>
          <a:p>
            <a:r>
              <a:rPr lang="en-US">
                <a:effectLst/>
                <a:ea typeface="Times New Roman" panose="02020603050405020304" pitchFamily="18" charset="0"/>
              </a:rPr>
              <a:t>For example, </a:t>
            </a:r>
            <a:r>
              <a:rPr lang="en-US" i="1">
                <a:effectLst/>
                <a:ea typeface="Times New Roman" panose="02020603050405020304" pitchFamily="18" charset="0"/>
              </a:rPr>
              <a:t>before</a:t>
            </a:r>
            <a:r>
              <a:rPr lang="en-US">
                <a:effectLst/>
                <a:ea typeface="Times New Roman" panose="02020603050405020304" pitchFamily="18" charset="0"/>
              </a:rPr>
              <a:t> is irreflexive and transitive, but this would lead to non-simple role chains</a:t>
            </a:r>
          </a:p>
          <a:p>
            <a:endParaRPr lang="en-US">
              <a:ea typeface="Times New Roman" panose="02020603050405020304" pitchFamily="18" charset="0"/>
            </a:endParaRPr>
          </a:p>
          <a:p>
            <a:r>
              <a:rPr lang="en-US">
                <a:ea typeface="Times New Roman" panose="02020603050405020304" pitchFamily="18" charset="0"/>
              </a:rPr>
              <a:t>Most</a:t>
            </a:r>
            <a:r>
              <a:rPr lang="en-US">
                <a:effectLst/>
                <a:ea typeface="Times New Roman" panose="02020603050405020304" pitchFamily="18" charset="0"/>
              </a:rPr>
              <a:t> implementations at least assert </a:t>
            </a:r>
            <a:r>
              <a:rPr lang="en-US" i="1">
                <a:effectLst/>
                <a:ea typeface="Times New Roman" panose="02020603050405020304" pitchFamily="18" charset="0"/>
              </a:rPr>
              <a:t>before</a:t>
            </a:r>
            <a:r>
              <a:rPr lang="en-US">
                <a:effectLst/>
                <a:ea typeface="Times New Roman" panose="02020603050405020304" pitchFamily="18" charset="0"/>
              </a:rPr>
              <a:t> is transitive</a:t>
            </a:r>
          </a:p>
          <a:p>
            <a:endParaRPr lang="en-US">
              <a:ea typeface="Times New Roman" panose="02020603050405020304" pitchFamily="18" charset="0"/>
            </a:endParaRPr>
          </a:p>
          <a:p>
            <a:r>
              <a:rPr lang="en-US">
                <a:ea typeface="Times New Roman" panose="02020603050405020304" pitchFamily="18" charset="0"/>
              </a:rPr>
              <a:t>Ontologies representing Allen Interval Relations </a:t>
            </a:r>
            <a:r>
              <a:rPr lang="en-US" b="1">
                <a:solidFill>
                  <a:schemeClr val="accent6"/>
                </a:solidFill>
                <a:ea typeface="Times New Roman" panose="02020603050405020304" pitchFamily="18" charset="0"/>
              </a:rPr>
              <a:t>are likely susceptible to loop injections on </a:t>
            </a:r>
            <a:r>
              <a:rPr lang="en-US" b="1" i="1">
                <a:solidFill>
                  <a:schemeClr val="accent6"/>
                </a:solidFill>
                <a:ea typeface="Times New Roman" panose="02020603050405020304" pitchFamily="18" charset="0"/>
              </a:rPr>
              <a:t>before, </a:t>
            </a:r>
            <a:r>
              <a:rPr lang="en-US" b="1">
                <a:solidFill>
                  <a:schemeClr val="accent6"/>
                </a:solidFill>
                <a:ea typeface="Times New Roman" panose="02020603050405020304" pitchFamily="18" charset="0"/>
              </a:rPr>
              <a:t>i.e. t1 </a:t>
            </a:r>
            <a:r>
              <a:rPr lang="en-US" b="1" i="1">
                <a:solidFill>
                  <a:schemeClr val="accent6"/>
                </a:solidFill>
                <a:ea typeface="Times New Roman" panose="02020603050405020304" pitchFamily="18" charset="0"/>
              </a:rPr>
              <a:t>before</a:t>
            </a:r>
            <a:r>
              <a:rPr lang="en-US" b="1">
                <a:solidFill>
                  <a:schemeClr val="accent6"/>
                </a:solidFill>
                <a:ea typeface="Times New Roman" panose="02020603050405020304" pitchFamily="18" charset="0"/>
              </a:rPr>
              <a:t> t1</a:t>
            </a:r>
            <a:endParaRPr lang="en-US" b="1" i="1">
              <a:solidFill>
                <a:schemeClr val="accent6"/>
              </a:solidFill>
            </a:endParaRPr>
          </a:p>
          <a:p>
            <a:endParaRPr lang="en-US"/>
          </a:p>
        </p:txBody>
      </p:sp>
    </p:spTree>
    <p:extLst>
      <p:ext uri="{BB962C8B-B14F-4D97-AF65-F5344CB8AC3E}">
        <p14:creationId xmlns:p14="http://schemas.microsoft.com/office/powerpoint/2010/main" val="14376406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468-6738-8400-7516-4EC6FEA42E97}"/>
              </a:ext>
            </a:extLst>
          </p:cNvPr>
          <p:cNvSpPr>
            <a:spLocks noGrp="1"/>
          </p:cNvSpPr>
          <p:nvPr>
            <p:ph type="title"/>
          </p:nvPr>
        </p:nvSpPr>
        <p:spPr/>
        <p:txBody>
          <a:bodyPr/>
          <a:lstStyle/>
          <a:p>
            <a:r>
              <a:rPr lang="en-US"/>
              <a:t>Harder Logic Injection Example </a:t>
            </a:r>
          </a:p>
        </p:txBody>
      </p:sp>
      <p:sp>
        <p:nvSpPr>
          <p:cNvPr id="3" name="Content Placeholder 2">
            <a:extLst>
              <a:ext uri="{FF2B5EF4-FFF2-40B4-BE49-F238E27FC236}">
                <a16:creationId xmlns:a16="http://schemas.microsoft.com/office/drawing/2014/main" id="{FD3390F3-6E4E-BD9F-B916-FA337AE3CA93}"/>
              </a:ext>
            </a:extLst>
          </p:cNvPr>
          <p:cNvSpPr>
            <a:spLocks noGrp="1"/>
          </p:cNvSpPr>
          <p:nvPr>
            <p:ph idx="1"/>
          </p:nvPr>
        </p:nvSpPr>
        <p:spPr>
          <a:xfrm>
            <a:off x="838200" y="1825624"/>
            <a:ext cx="10515600" cy="4951693"/>
          </a:xfrm>
        </p:spPr>
        <p:txBody>
          <a:bodyPr>
            <a:normAutofit/>
          </a:bodyPr>
          <a:lstStyle/>
          <a:p>
            <a:pPr>
              <a:spcBef>
                <a:spcPts val="0"/>
              </a:spcBef>
            </a:pPr>
            <a:r>
              <a:rPr lang="en-US">
                <a:ea typeface="Times New Roman" panose="02020603050405020304" pitchFamily="18" charset="0"/>
              </a:rPr>
              <a:t>O</a:t>
            </a:r>
            <a:r>
              <a:rPr lang="en-US">
                <a:effectLst/>
                <a:ea typeface="Times New Roman" panose="02020603050405020304" pitchFamily="18" charset="0"/>
              </a:rPr>
              <a:t>bserve that </a:t>
            </a:r>
            <a:r>
              <a:rPr lang="en-US" i="1">
                <a:effectLst/>
                <a:ea typeface="Times New Roman" panose="02020603050405020304" pitchFamily="18" charset="0"/>
              </a:rPr>
              <a:t>equals </a:t>
            </a:r>
            <a:r>
              <a:rPr lang="en-US">
                <a:effectLst/>
                <a:ea typeface="Times New Roman" panose="02020603050405020304" pitchFamily="18" charset="0"/>
              </a:rPr>
              <a:t>– one of Allen’s relations – is plausibly </a:t>
            </a:r>
            <a:r>
              <a:rPr lang="en-US" b="1">
                <a:solidFill>
                  <a:srgbClr val="FF0000"/>
                </a:solidFill>
                <a:effectLst/>
                <a:ea typeface="Times New Roman" panose="02020603050405020304" pitchFamily="18" charset="0"/>
              </a:rPr>
              <a:t>reflexive</a:t>
            </a:r>
          </a:p>
          <a:p>
            <a:pPr>
              <a:spcBef>
                <a:spcPts val="0"/>
              </a:spcBef>
            </a:pPr>
            <a:endParaRPr lang="en-US" b="1">
              <a:solidFill>
                <a:srgbClr val="FF0000"/>
              </a:solidFill>
              <a:ea typeface="Times New Roman" panose="02020603050405020304" pitchFamily="18" charset="0"/>
            </a:endParaRPr>
          </a:p>
          <a:p>
            <a:pPr>
              <a:spcBef>
                <a:spcPts val="0"/>
              </a:spcBef>
            </a:pPr>
            <a:endParaRPr lang="en-US" b="1">
              <a:solidFill>
                <a:srgbClr val="FF0000"/>
              </a:solidFill>
              <a:effectLst/>
              <a:ea typeface="Times New Roman" panose="02020603050405020304" pitchFamily="18" charset="0"/>
            </a:endParaRPr>
          </a:p>
          <a:p>
            <a:pPr>
              <a:spcBef>
                <a:spcPts val="0"/>
              </a:spcBef>
            </a:pPr>
            <a:r>
              <a:rPr lang="en-US">
                <a:effectLst/>
                <a:ea typeface="Times New Roman" panose="02020603050405020304" pitchFamily="18" charset="0"/>
              </a:rPr>
              <a:t>In OWL2, asserting reflexivity of an object property applies </a:t>
            </a:r>
            <a:r>
              <a:rPr lang="en-US" b="1">
                <a:solidFill>
                  <a:srgbClr val="FF0000"/>
                </a:solidFill>
                <a:effectLst/>
                <a:ea typeface="Times New Roman" panose="02020603050405020304" pitchFamily="18" charset="0"/>
              </a:rPr>
              <a:t>globally</a:t>
            </a:r>
            <a:endParaRPr lang="en-US" b="1">
              <a:solidFill>
                <a:srgbClr val="FF0000"/>
              </a:solidFill>
              <a:ea typeface="Times New Roman" panose="02020603050405020304" pitchFamily="18" charset="0"/>
            </a:endParaRPr>
          </a:p>
          <a:p>
            <a:pPr>
              <a:spcBef>
                <a:spcPts val="0"/>
              </a:spcBef>
            </a:pPr>
            <a:endParaRPr lang="en-US">
              <a:effectLst/>
              <a:ea typeface="Times New Roman" panose="02020603050405020304" pitchFamily="18" charset="0"/>
            </a:endParaRPr>
          </a:p>
          <a:p>
            <a:pPr>
              <a:spcBef>
                <a:spcPts val="0"/>
              </a:spcBef>
            </a:pPr>
            <a:endParaRPr lang="en-US">
              <a:ea typeface="Times New Roman" panose="02020603050405020304" pitchFamily="18" charset="0"/>
            </a:endParaRPr>
          </a:p>
          <a:p>
            <a:pPr>
              <a:spcBef>
                <a:spcPts val="0"/>
              </a:spcBef>
            </a:pPr>
            <a:endParaRPr lang="en-US" sz="2800">
              <a:ea typeface="Times New Roman" panose="02020603050405020304" pitchFamily="18" charset="0"/>
            </a:endParaRPr>
          </a:p>
        </p:txBody>
      </p:sp>
      <p:pic>
        <p:nvPicPr>
          <p:cNvPr id="5" name="Picture 4" descr="A yellow and black sign with black text&#10;&#10;Description automatically generated">
            <a:extLst>
              <a:ext uri="{FF2B5EF4-FFF2-40B4-BE49-F238E27FC236}">
                <a16:creationId xmlns:a16="http://schemas.microsoft.com/office/drawing/2014/main" id="{DC3BE07F-F762-DBC4-FC1F-E21D911425CC}"/>
              </a:ext>
            </a:extLst>
          </p:cNvPr>
          <p:cNvPicPr>
            <a:picLocks noChangeAspect="1"/>
          </p:cNvPicPr>
          <p:nvPr/>
        </p:nvPicPr>
        <p:blipFill rotWithShape="1">
          <a:blip r:embed="rId2"/>
          <a:srcRect l="6687"/>
          <a:stretch/>
        </p:blipFill>
        <p:spPr>
          <a:xfrm>
            <a:off x="6492876" y="5700460"/>
            <a:ext cx="2449499" cy="498184"/>
          </a:xfrm>
          <a:prstGeom prst="rect">
            <a:avLst/>
          </a:prstGeom>
        </p:spPr>
      </p:pic>
      <p:pic>
        <p:nvPicPr>
          <p:cNvPr id="7" name="Picture 6" descr="A close up of a sign&#10;&#10;Description automatically generated">
            <a:extLst>
              <a:ext uri="{FF2B5EF4-FFF2-40B4-BE49-F238E27FC236}">
                <a16:creationId xmlns:a16="http://schemas.microsoft.com/office/drawing/2014/main" id="{D7961A07-CCFD-2227-79C9-DCB6536E2CD0}"/>
              </a:ext>
            </a:extLst>
          </p:cNvPr>
          <p:cNvPicPr>
            <a:picLocks noChangeAspect="1"/>
          </p:cNvPicPr>
          <p:nvPr/>
        </p:nvPicPr>
        <p:blipFill>
          <a:blip r:embed="rId3"/>
          <a:stretch>
            <a:fillRect/>
          </a:stretch>
        </p:blipFill>
        <p:spPr>
          <a:xfrm>
            <a:off x="6492876" y="4820950"/>
            <a:ext cx="3746344" cy="498184"/>
          </a:xfrm>
          <a:prstGeom prst="rect">
            <a:avLst/>
          </a:prstGeom>
        </p:spPr>
      </p:pic>
      <p:pic>
        <p:nvPicPr>
          <p:cNvPr id="9" name="Picture 8" descr="A close up of a sign&#10;&#10;Description automatically generated">
            <a:extLst>
              <a:ext uri="{FF2B5EF4-FFF2-40B4-BE49-F238E27FC236}">
                <a16:creationId xmlns:a16="http://schemas.microsoft.com/office/drawing/2014/main" id="{68F67A3D-5720-65F3-318A-6D7D710342A2}"/>
              </a:ext>
            </a:extLst>
          </p:cNvPr>
          <p:cNvPicPr>
            <a:picLocks noChangeAspect="1"/>
          </p:cNvPicPr>
          <p:nvPr/>
        </p:nvPicPr>
        <p:blipFill>
          <a:blip r:embed="rId4"/>
          <a:stretch>
            <a:fillRect/>
          </a:stretch>
        </p:blipFill>
        <p:spPr>
          <a:xfrm>
            <a:off x="6492876" y="3975519"/>
            <a:ext cx="3027432" cy="49818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7A2C80-EDAF-5A62-14F6-58B7E0302307}"/>
              </a:ext>
            </a:extLst>
          </p:cNvPr>
          <p:cNvPicPr>
            <a:picLocks noChangeAspect="1"/>
          </p:cNvPicPr>
          <p:nvPr/>
        </p:nvPicPr>
        <p:blipFill>
          <a:blip r:embed="rId5"/>
          <a:stretch>
            <a:fillRect/>
          </a:stretch>
        </p:blipFill>
        <p:spPr>
          <a:xfrm>
            <a:off x="1207338" y="4224612"/>
            <a:ext cx="4762122" cy="1811851"/>
          </a:xfrm>
          <a:prstGeom prst="rect">
            <a:avLst/>
          </a:prstGeom>
          <a:ln>
            <a:solidFill>
              <a:schemeClr val="tx1"/>
            </a:solidFill>
          </a:ln>
        </p:spPr>
      </p:pic>
    </p:spTree>
    <p:extLst>
      <p:ext uri="{BB962C8B-B14F-4D97-AF65-F5344CB8AC3E}">
        <p14:creationId xmlns:p14="http://schemas.microsoft.com/office/powerpoint/2010/main" val="1002825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i="1" dirty="0">
                <a:latin typeface="Garamond" panose="02020404030301010803" pitchFamily="18" charset="0"/>
              </a:rPr>
              <a:t>Semantic Web Stack</a:t>
            </a:r>
          </a:p>
        </p:txBody>
      </p:sp>
      <p:sp>
        <p:nvSpPr>
          <p:cNvPr id="10" name="Content Placeholder 9"/>
          <p:cNvSpPr>
            <a:spLocks noGrp="1"/>
          </p:cNvSpPr>
          <p:nvPr>
            <p:ph sz="quarter" idx="14"/>
          </p:nvPr>
        </p:nvSpPr>
        <p:spPr>
          <a:xfrm>
            <a:off x="711199" y="1752602"/>
            <a:ext cx="6961448" cy="4419599"/>
          </a:xfrm>
        </p:spPr>
        <p:txBody>
          <a:bodyPr>
            <a:normAutofit/>
          </a:bodyPr>
          <a:lstStyle/>
          <a:p>
            <a:pPr>
              <a:buFont typeface="Arial" pitchFamily="34" charset="0"/>
              <a:buChar char="•"/>
            </a:pPr>
            <a:r>
              <a:rPr lang="en-GB" dirty="0">
                <a:latin typeface="Garamond" panose="02020404030301010803" pitchFamily="18" charset="0"/>
              </a:rPr>
              <a:t>“SPARQL” stands for: </a:t>
            </a:r>
          </a:p>
          <a:p>
            <a:pPr lvl="1"/>
            <a:r>
              <a:rPr lang="en-GB" b="1" dirty="0"/>
              <a:t>S</a:t>
            </a:r>
            <a:r>
              <a:rPr lang="en-GB" dirty="0"/>
              <a:t>PARQL </a:t>
            </a:r>
            <a:r>
              <a:rPr lang="en-GB" b="1" dirty="0">
                <a:latin typeface="Garamond" panose="02020404030301010803" pitchFamily="18" charset="0"/>
              </a:rPr>
              <a:t>P</a:t>
            </a:r>
            <a:r>
              <a:rPr lang="en-GB" dirty="0">
                <a:latin typeface="Garamond" panose="02020404030301010803" pitchFamily="18" charset="0"/>
              </a:rPr>
              <a:t>rotocol</a:t>
            </a:r>
          </a:p>
          <a:p>
            <a:pPr lvl="1"/>
            <a:r>
              <a:rPr lang="en-GB" b="1" dirty="0"/>
              <a:t>A</a:t>
            </a:r>
            <a:r>
              <a:rPr lang="en-GB" dirty="0"/>
              <a:t>nd </a:t>
            </a:r>
            <a:r>
              <a:rPr lang="en-GB" b="1" dirty="0">
                <a:latin typeface="Garamond" panose="02020404030301010803" pitchFamily="18" charset="0"/>
              </a:rPr>
              <a:t>R</a:t>
            </a:r>
            <a:r>
              <a:rPr lang="en-GB" dirty="0">
                <a:latin typeface="Garamond" panose="02020404030301010803" pitchFamily="18" charset="0"/>
              </a:rPr>
              <a:t>DF</a:t>
            </a:r>
          </a:p>
          <a:p>
            <a:pPr lvl="1"/>
            <a:r>
              <a:rPr lang="en-GB" b="1" dirty="0"/>
              <a:t>Q</a:t>
            </a:r>
            <a:r>
              <a:rPr lang="en-GB" dirty="0"/>
              <a:t>uery </a:t>
            </a:r>
            <a:r>
              <a:rPr lang="en-GB" b="1" dirty="0"/>
              <a:t>L</a:t>
            </a:r>
            <a:r>
              <a:rPr lang="en-GB" dirty="0"/>
              <a:t>anguage</a:t>
            </a:r>
            <a:endParaRPr lang="en-GB" dirty="0">
              <a:latin typeface="Garamond" panose="02020404030301010803" pitchFamily="18" charset="0"/>
            </a:endParaRPr>
          </a:p>
          <a:p>
            <a:pPr lvl="1">
              <a:buFont typeface="Arial" pitchFamily="34" charset="0"/>
              <a:buChar char="•"/>
            </a:pPr>
            <a:endParaRPr lang="en-GB" dirty="0">
              <a:latin typeface="Garamond" panose="02020404030301010803" pitchFamily="18" charset="0"/>
            </a:endParaRPr>
          </a:p>
          <a:p>
            <a:r>
              <a:rPr lang="en-GB" dirty="0">
                <a:latin typeface="Garamond" panose="02020404030301010803" pitchFamily="18" charset="0"/>
              </a:rPr>
              <a:t>SPARQL is a: </a:t>
            </a:r>
          </a:p>
          <a:p>
            <a:pPr lvl="1"/>
            <a:r>
              <a:rPr lang="en-GB" dirty="0"/>
              <a:t>Core semantic web technology</a:t>
            </a:r>
          </a:p>
          <a:p>
            <a:pPr lvl="1"/>
            <a:r>
              <a:rPr lang="en-GB" i="1" dirty="0"/>
              <a:t>Query language </a:t>
            </a:r>
            <a:r>
              <a:rPr lang="en-GB" dirty="0"/>
              <a:t>for RDF</a:t>
            </a:r>
          </a:p>
          <a:p>
            <a:pPr lvl="1"/>
            <a:r>
              <a:rPr lang="en-GB" dirty="0"/>
              <a:t>A </a:t>
            </a:r>
            <a:r>
              <a:rPr lang="en-GB" i="1" dirty="0">
                <a:solidFill>
                  <a:srgbClr val="FF0000"/>
                </a:solidFill>
              </a:rPr>
              <a:t>protocol</a:t>
            </a:r>
            <a:r>
              <a:rPr lang="en-GB" dirty="0">
                <a:solidFill>
                  <a:srgbClr val="FF0000"/>
                </a:solidFill>
              </a:rPr>
              <a:t> </a:t>
            </a:r>
            <a:r>
              <a:rPr lang="en-GB" dirty="0"/>
              <a:t>for transmitting queries over HTTP</a:t>
            </a:r>
          </a:p>
          <a:p>
            <a:pPr lvl="1"/>
            <a:endParaRPr lang="en-GB" dirty="0">
              <a:latin typeface="Garamond" panose="02020404030301010803" pitchFamily="18" charset="0"/>
            </a:endParaRPr>
          </a:p>
        </p:txBody>
      </p:sp>
      <p:pic>
        <p:nvPicPr>
          <p:cNvPr id="68610" name="Picture 2" descr="http://www.w3.org/DesignIssues/diagrams/sweb-stack/2006a.png"/>
          <p:cNvPicPr>
            <a:picLocks noChangeAspect="1" noChangeArrowheads="1"/>
          </p:cNvPicPr>
          <p:nvPr/>
        </p:nvPicPr>
        <p:blipFill>
          <a:blip r:embed="rId3" cstate="print"/>
          <a:srcRect/>
          <a:stretch>
            <a:fillRect/>
          </a:stretch>
        </p:blipFill>
        <p:spPr bwMode="auto">
          <a:xfrm>
            <a:off x="7788990" y="1946176"/>
            <a:ext cx="4032448" cy="4032449"/>
          </a:xfrm>
          <a:prstGeom prst="rect">
            <a:avLst/>
          </a:prstGeom>
          <a:noFill/>
        </p:spPr>
      </p:pic>
      <p:sp>
        <p:nvSpPr>
          <p:cNvPr id="4" name="Oval 3">
            <a:extLst>
              <a:ext uri="{FF2B5EF4-FFF2-40B4-BE49-F238E27FC236}">
                <a16:creationId xmlns:a16="http://schemas.microsoft.com/office/drawing/2014/main" id="{1B07FA68-DC53-0AAD-2A38-3ACD8E9989C0}"/>
              </a:ext>
            </a:extLst>
          </p:cNvPr>
          <p:cNvSpPr/>
          <p:nvPr/>
        </p:nvSpPr>
        <p:spPr>
          <a:xfrm>
            <a:off x="7977352" y="3609109"/>
            <a:ext cx="1355834" cy="112054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7487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468-6738-8400-7516-4EC6FEA42E97}"/>
              </a:ext>
            </a:extLst>
          </p:cNvPr>
          <p:cNvSpPr>
            <a:spLocks noGrp="1"/>
          </p:cNvSpPr>
          <p:nvPr>
            <p:ph type="title"/>
          </p:nvPr>
        </p:nvSpPr>
        <p:spPr/>
        <p:txBody>
          <a:bodyPr/>
          <a:lstStyle/>
          <a:p>
            <a:r>
              <a:rPr lang="en-US"/>
              <a:t>Harder Logic Injection Example </a:t>
            </a:r>
          </a:p>
        </p:txBody>
      </p:sp>
      <p:sp>
        <p:nvSpPr>
          <p:cNvPr id="3" name="Content Placeholder 2">
            <a:extLst>
              <a:ext uri="{FF2B5EF4-FFF2-40B4-BE49-F238E27FC236}">
                <a16:creationId xmlns:a16="http://schemas.microsoft.com/office/drawing/2014/main" id="{FD3390F3-6E4E-BD9F-B916-FA337AE3CA93}"/>
              </a:ext>
            </a:extLst>
          </p:cNvPr>
          <p:cNvSpPr>
            <a:spLocks noGrp="1"/>
          </p:cNvSpPr>
          <p:nvPr>
            <p:ph idx="1"/>
          </p:nvPr>
        </p:nvSpPr>
        <p:spPr>
          <a:xfrm>
            <a:off x="838200" y="1825624"/>
            <a:ext cx="10515600" cy="4951693"/>
          </a:xfrm>
        </p:spPr>
        <p:txBody>
          <a:bodyPr>
            <a:normAutofit/>
          </a:bodyPr>
          <a:lstStyle/>
          <a:p>
            <a:pPr>
              <a:spcBef>
                <a:spcPts val="0"/>
              </a:spcBef>
            </a:pPr>
            <a:r>
              <a:rPr lang="en-US">
                <a:ea typeface="Times New Roman" panose="02020603050405020304" pitchFamily="18" charset="0"/>
              </a:rPr>
              <a:t>Restricting the </a:t>
            </a:r>
            <a:r>
              <a:rPr lang="en-US">
                <a:effectLst/>
                <a:ea typeface="Times New Roman" panose="02020603050405020304" pitchFamily="18" charset="0"/>
              </a:rPr>
              <a:t>domain and range </a:t>
            </a:r>
            <a:br>
              <a:rPr lang="en-US">
                <a:effectLst/>
                <a:ea typeface="Times New Roman" panose="02020603050405020304" pitchFamily="18" charset="0"/>
              </a:rPr>
            </a:br>
            <a:r>
              <a:rPr lang="en-US">
                <a:effectLst/>
                <a:ea typeface="Times New Roman" panose="02020603050405020304" pitchFamily="18" charset="0"/>
              </a:rPr>
              <a:t>of interval </a:t>
            </a:r>
            <a:r>
              <a:rPr lang="en-US" i="1">
                <a:effectLst/>
                <a:ea typeface="Times New Roman" panose="02020603050405020304" pitchFamily="18" charset="0"/>
              </a:rPr>
              <a:t>equals </a:t>
            </a:r>
            <a:r>
              <a:rPr lang="en-US">
                <a:effectLst/>
                <a:ea typeface="Times New Roman" panose="02020603050405020304" pitchFamily="18" charset="0"/>
              </a:rPr>
              <a:t>does not help, e.g.</a:t>
            </a:r>
            <a:br>
              <a:rPr lang="en-US">
                <a:effectLst/>
                <a:ea typeface="Times New Roman" panose="02020603050405020304" pitchFamily="18" charset="0"/>
              </a:rPr>
            </a:br>
            <a:r>
              <a:rPr lang="en-US">
                <a:effectLst/>
                <a:ea typeface="Times New Roman" panose="02020603050405020304" pitchFamily="18" charset="0"/>
              </a:rPr>
              <a:t>if restricted to Time, then every </a:t>
            </a:r>
            <a:br>
              <a:rPr lang="en-US">
                <a:effectLst/>
                <a:ea typeface="Times New Roman" panose="02020603050405020304" pitchFamily="18" charset="0"/>
              </a:rPr>
            </a:br>
            <a:r>
              <a:rPr lang="en-US">
                <a:effectLst/>
                <a:ea typeface="Times New Roman" panose="02020603050405020304" pitchFamily="18" charset="0"/>
              </a:rPr>
              <a:t>instance falls under Time</a:t>
            </a:r>
            <a:endParaRPr lang="en-US" b="1">
              <a:solidFill>
                <a:srgbClr val="FF0000"/>
              </a:solidFill>
              <a:ea typeface="Times New Roman" panose="02020603050405020304" pitchFamily="18" charset="0"/>
            </a:endParaRPr>
          </a:p>
          <a:p>
            <a:pPr>
              <a:spcBef>
                <a:spcPts val="0"/>
              </a:spcBef>
            </a:pPr>
            <a:endParaRPr lang="en-US">
              <a:effectLst/>
              <a:ea typeface="Times New Roman" panose="02020603050405020304" pitchFamily="18" charset="0"/>
            </a:endParaRPr>
          </a:p>
          <a:p>
            <a:pPr>
              <a:spcBef>
                <a:spcPts val="0"/>
              </a:spcBef>
            </a:pPr>
            <a:endParaRPr lang="en-US">
              <a:ea typeface="Times New Roman" panose="02020603050405020304" pitchFamily="18" charset="0"/>
            </a:endParaRPr>
          </a:p>
          <a:p>
            <a:pPr>
              <a:spcBef>
                <a:spcPts val="0"/>
              </a:spcBef>
            </a:pPr>
            <a:endParaRPr lang="en-US" sz="2800">
              <a:ea typeface="Times New Roman" panose="02020603050405020304" pitchFamily="18" charset="0"/>
            </a:endParaRPr>
          </a:p>
        </p:txBody>
      </p:sp>
      <p:pic>
        <p:nvPicPr>
          <p:cNvPr id="6" name="Picture 5" descr="A screenshot of a phone&#10;&#10;Description automatically generated">
            <a:extLst>
              <a:ext uri="{FF2B5EF4-FFF2-40B4-BE49-F238E27FC236}">
                <a16:creationId xmlns:a16="http://schemas.microsoft.com/office/drawing/2014/main" id="{74222C51-88C1-4385-4146-AE18DF8E9B62}"/>
              </a:ext>
            </a:extLst>
          </p:cNvPr>
          <p:cNvPicPr>
            <a:picLocks noChangeAspect="1"/>
          </p:cNvPicPr>
          <p:nvPr/>
        </p:nvPicPr>
        <p:blipFill>
          <a:blip r:embed="rId2"/>
          <a:stretch>
            <a:fillRect/>
          </a:stretch>
        </p:blipFill>
        <p:spPr>
          <a:xfrm>
            <a:off x="6396446" y="1690688"/>
            <a:ext cx="2318253" cy="3751677"/>
          </a:xfrm>
          <a:prstGeom prst="rect">
            <a:avLst/>
          </a:prstGeom>
          <a:ln>
            <a:solidFill>
              <a:schemeClr val="tx1"/>
            </a:solidFill>
          </a:ln>
        </p:spPr>
      </p:pic>
      <p:pic>
        <p:nvPicPr>
          <p:cNvPr id="10" name="Picture 9" descr="A screenshot of a computer&#10;&#10;Description automatically generated">
            <a:extLst>
              <a:ext uri="{FF2B5EF4-FFF2-40B4-BE49-F238E27FC236}">
                <a16:creationId xmlns:a16="http://schemas.microsoft.com/office/drawing/2014/main" id="{0CAE85CD-E1C1-D920-01E8-5275ED429611}"/>
              </a:ext>
            </a:extLst>
          </p:cNvPr>
          <p:cNvPicPr>
            <a:picLocks noChangeAspect="1"/>
          </p:cNvPicPr>
          <p:nvPr/>
        </p:nvPicPr>
        <p:blipFill rotWithShape="1">
          <a:blip r:embed="rId3"/>
          <a:srcRect b="31810"/>
          <a:stretch/>
        </p:blipFill>
        <p:spPr>
          <a:xfrm>
            <a:off x="9304753" y="1027906"/>
            <a:ext cx="2345880" cy="5646944"/>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B063CEA9-A724-1B20-A089-E5AA76CFC6E2}"/>
              </a:ext>
            </a:extLst>
          </p:cNvPr>
          <p:cNvCxnSpPr>
            <a:cxnSpLocks/>
            <a:stCxn id="19" idx="3"/>
          </p:cNvCxnSpPr>
          <p:nvPr/>
        </p:nvCxnSpPr>
        <p:spPr>
          <a:xfrm>
            <a:off x="5288871" y="6058360"/>
            <a:ext cx="392044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6BC2A79-ED7C-EE69-1654-6E546EB312EA}"/>
              </a:ext>
            </a:extLst>
          </p:cNvPr>
          <p:cNvCxnSpPr>
            <a:cxnSpLocks/>
          </p:cNvCxnSpPr>
          <p:nvPr/>
        </p:nvCxnSpPr>
        <p:spPr>
          <a:xfrm>
            <a:off x="5225143" y="4167899"/>
            <a:ext cx="107115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681FF7-5990-05A8-0CC7-05BED51B06D3}"/>
              </a:ext>
            </a:extLst>
          </p:cNvPr>
          <p:cNvSpPr txBox="1"/>
          <p:nvPr/>
        </p:nvSpPr>
        <p:spPr>
          <a:xfrm>
            <a:off x="1803654" y="3752401"/>
            <a:ext cx="358617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equals </a:t>
            </a: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is not reflexive </a:t>
            </a: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but </a:t>
            </a:r>
            <a:b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b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has domain/range Time</a:t>
            </a:r>
          </a:p>
        </p:txBody>
      </p:sp>
      <p:sp>
        <p:nvSpPr>
          <p:cNvPr id="19" name="TextBox 18">
            <a:extLst>
              <a:ext uri="{FF2B5EF4-FFF2-40B4-BE49-F238E27FC236}">
                <a16:creationId xmlns:a16="http://schemas.microsoft.com/office/drawing/2014/main" id="{243C820C-D2E6-3EE8-458C-60B74F3363AA}"/>
              </a:ext>
            </a:extLst>
          </p:cNvPr>
          <p:cNvSpPr txBox="1"/>
          <p:nvPr/>
        </p:nvSpPr>
        <p:spPr>
          <a:xfrm>
            <a:off x="1904611" y="5642861"/>
            <a:ext cx="338426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equals </a:t>
            </a:r>
            <a:r>
              <a:rPr kumimoji="0" lang="en-US" sz="2400" b="1" i="1" u="none" strike="noStrike" kern="1200" cap="none" spc="0" normalizeH="0" baseline="0" noProof="0">
                <a:ln>
                  <a:noFill/>
                </a:ln>
                <a:solidFill>
                  <a:srgbClr val="FF0000"/>
                </a:solidFill>
                <a:effectLst/>
                <a:uLnTx/>
                <a:uFillTx/>
                <a:latin typeface="Garamond" panose="02020404030301010803" pitchFamily="18" charset="0"/>
                <a:ea typeface="+mn-ea"/>
                <a:cs typeface="+mn-cs"/>
              </a:rPr>
              <a:t>is reflexive </a:t>
            </a: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and </a:t>
            </a:r>
            <a:b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br>
            <a:r>
              <a:rPr kumimoji="0" lang="en-US" sz="24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has domain/range Time</a:t>
            </a:r>
          </a:p>
        </p:txBody>
      </p:sp>
    </p:spTree>
    <p:extLst>
      <p:ext uri="{BB962C8B-B14F-4D97-AF65-F5344CB8AC3E}">
        <p14:creationId xmlns:p14="http://schemas.microsoft.com/office/powerpoint/2010/main" val="3708728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468-6738-8400-7516-4EC6FEA42E97}"/>
              </a:ext>
            </a:extLst>
          </p:cNvPr>
          <p:cNvSpPr>
            <a:spLocks noGrp="1"/>
          </p:cNvSpPr>
          <p:nvPr>
            <p:ph type="title"/>
          </p:nvPr>
        </p:nvSpPr>
        <p:spPr/>
        <p:txBody>
          <a:bodyPr/>
          <a:lstStyle/>
          <a:p>
            <a:r>
              <a:rPr lang="en-US"/>
              <a:t>Reflexivity in OWL2</a:t>
            </a:r>
          </a:p>
        </p:txBody>
      </p:sp>
      <p:sp>
        <p:nvSpPr>
          <p:cNvPr id="3" name="Content Placeholder 2">
            <a:extLst>
              <a:ext uri="{FF2B5EF4-FFF2-40B4-BE49-F238E27FC236}">
                <a16:creationId xmlns:a16="http://schemas.microsoft.com/office/drawing/2014/main" id="{FD3390F3-6E4E-BD9F-B916-FA337AE3CA93}"/>
              </a:ext>
            </a:extLst>
          </p:cNvPr>
          <p:cNvSpPr>
            <a:spLocks noGrp="1"/>
          </p:cNvSpPr>
          <p:nvPr>
            <p:ph idx="1"/>
          </p:nvPr>
        </p:nvSpPr>
        <p:spPr>
          <a:xfrm>
            <a:off x="838200" y="1825624"/>
            <a:ext cx="11167334" cy="5032376"/>
          </a:xfrm>
        </p:spPr>
        <p:txBody>
          <a:bodyPr>
            <a:normAutofit/>
          </a:bodyPr>
          <a:lstStyle/>
          <a:p>
            <a:pPr>
              <a:spcBef>
                <a:spcPts val="0"/>
              </a:spcBef>
            </a:pPr>
            <a:r>
              <a:rPr lang="en-US">
                <a:ea typeface="Times New Roman" panose="02020603050405020304" pitchFamily="18" charset="0"/>
              </a:rPr>
              <a:t>S</a:t>
            </a:r>
            <a:r>
              <a:rPr lang="en-US">
                <a:effectLst/>
                <a:ea typeface="Times New Roman" panose="02020603050405020304" pitchFamily="18" charset="0"/>
              </a:rPr>
              <a:t>o, asserting interval </a:t>
            </a:r>
            <a:r>
              <a:rPr lang="en-US" i="1">
                <a:effectLst/>
                <a:ea typeface="Times New Roman" panose="02020603050405020304" pitchFamily="18" charset="0"/>
              </a:rPr>
              <a:t>equals </a:t>
            </a:r>
            <a:r>
              <a:rPr lang="en-US">
                <a:effectLst/>
                <a:ea typeface="Times New Roman" panose="02020603050405020304" pitchFamily="18" charset="0"/>
              </a:rPr>
              <a:t>is reflexive entails – among other things – that the thunderstorm </a:t>
            </a:r>
            <a:r>
              <a:rPr lang="en-US" i="1">
                <a:effectLst/>
                <a:ea typeface="Times New Roman" panose="02020603050405020304" pitchFamily="18" charset="0"/>
              </a:rPr>
              <a:t>equals</a:t>
            </a:r>
            <a:r>
              <a:rPr lang="en-US">
                <a:effectLst/>
                <a:ea typeface="Times New Roman" panose="02020603050405020304" pitchFamily="18" charset="0"/>
              </a:rPr>
              <a:t> itself, as are spatial regions, time zones, etc. </a:t>
            </a:r>
          </a:p>
          <a:p>
            <a:pPr marL="0" indent="0">
              <a:buNone/>
            </a:pPr>
            <a:endParaRPr lang="en-US"/>
          </a:p>
          <a:p>
            <a:pPr>
              <a:spcBef>
                <a:spcPts val="0"/>
              </a:spcBef>
            </a:pPr>
            <a:endParaRPr lang="en-US">
              <a:effectLst/>
              <a:ea typeface="Times New Roman" panose="02020603050405020304" pitchFamily="18" charset="0"/>
            </a:endParaRPr>
          </a:p>
          <a:p>
            <a:pPr>
              <a:spcBef>
                <a:spcPts val="0"/>
              </a:spcBef>
            </a:pPr>
            <a:r>
              <a:rPr lang="en-US">
                <a:effectLst/>
                <a:ea typeface="Times New Roman" panose="02020603050405020304" pitchFamily="18" charset="0"/>
              </a:rPr>
              <a:t>In the ATM ontology, interval </a:t>
            </a:r>
            <a:r>
              <a:rPr lang="en-US" i="1">
                <a:ea typeface="Times New Roman" panose="02020603050405020304" pitchFamily="18" charset="0"/>
              </a:rPr>
              <a:t>equals</a:t>
            </a:r>
            <a:r>
              <a:rPr lang="en-US" i="1">
                <a:effectLst/>
                <a:ea typeface="Times New Roman" panose="02020603050405020304" pitchFamily="18" charset="0"/>
              </a:rPr>
              <a:t> </a:t>
            </a:r>
            <a:r>
              <a:rPr lang="en-US">
                <a:effectLst/>
                <a:ea typeface="Times New Roman" panose="02020603050405020304" pitchFamily="18" charset="0"/>
              </a:rPr>
              <a:t>is a subproperty of </a:t>
            </a:r>
            <a:r>
              <a:rPr lang="en-US" i="1">
                <a:effectLst/>
                <a:ea typeface="Times New Roman" panose="02020603050405020304" pitchFamily="18" charset="0"/>
              </a:rPr>
              <a:t>TemporalConflict</a:t>
            </a:r>
            <a:r>
              <a:rPr lang="en-US">
                <a:effectLst/>
                <a:ea typeface="Times New Roman" panose="02020603050405020304" pitchFamily="18" charset="0"/>
              </a:rPr>
              <a:t> </a:t>
            </a:r>
          </a:p>
          <a:p>
            <a:pPr>
              <a:spcBef>
                <a:spcPts val="0"/>
              </a:spcBef>
            </a:pPr>
            <a:endParaRPr lang="en-US">
              <a:effectLst/>
              <a:ea typeface="Times New Roman" panose="02020603050405020304" pitchFamily="18" charset="0"/>
            </a:endParaRPr>
          </a:p>
          <a:p>
            <a:pPr>
              <a:spcBef>
                <a:spcPts val="0"/>
              </a:spcBef>
            </a:pPr>
            <a:endParaRPr lang="en-US">
              <a:ea typeface="Times New Roman" panose="02020603050405020304" pitchFamily="18" charset="0"/>
            </a:endParaRPr>
          </a:p>
          <a:p>
            <a:pPr>
              <a:spcBef>
                <a:spcPts val="0"/>
              </a:spcBef>
            </a:pPr>
            <a:r>
              <a:rPr lang="en-US">
                <a:effectLst/>
                <a:ea typeface="Times New Roman" panose="02020603050405020304" pitchFamily="18" charset="0"/>
              </a:rPr>
              <a:t>Moreover, reflexivity is a role constraint that is inherited to parent properties...</a:t>
            </a:r>
          </a:p>
          <a:p>
            <a:endParaRPr lang="en-US"/>
          </a:p>
        </p:txBody>
      </p:sp>
    </p:spTree>
    <p:extLst>
      <p:ext uri="{BB962C8B-B14F-4D97-AF65-F5344CB8AC3E}">
        <p14:creationId xmlns:p14="http://schemas.microsoft.com/office/powerpoint/2010/main" val="269468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468-6738-8400-7516-4EC6FEA42E97}"/>
              </a:ext>
            </a:extLst>
          </p:cNvPr>
          <p:cNvSpPr>
            <a:spLocks noGrp="1"/>
          </p:cNvSpPr>
          <p:nvPr>
            <p:ph type="title"/>
          </p:nvPr>
        </p:nvSpPr>
        <p:spPr/>
        <p:txBody>
          <a:bodyPr/>
          <a:lstStyle/>
          <a:p>
            <a:r>
              <a:rPr lang="en-US"/>
              <a:t>Red Team #1</a:t>
            </a:r>
          </a:p>
        </p:txBody>
      </p:sp>
      <p:sp>
        <p:nvSpPr>
          <p:cNvPr id="3" name="Content Placeholder 2">
            <a:extLst>
              <a:ext uri="{FF2B5EF4-FFF2-40B4-BE49-F238E27FC236}">
                <a16:creationId xmlns:a16="http://schemas.microsoft.com/office/drawing/2014/main" id="{FD3390F3-6E4E-BD9F-B916-FA337AE3CA93}"/>
              </a:ext>
            </a:extLst>
          </p:cNvPr>
          <p:cNvSpPr>
            <a:spLocks noGrp="1"/>
          </p:cNvSpPr>
          <p:nvPr>
            <p:ph idx="1"/>
          </p:nvPr>
        </p:nvSpPr>
        <p:spPr>
          <a:xfrm>
            <a:off x="838200" y="1825624"/>
            <a:ext cx="10515600" cy="4951693"/>
          </a:xfrm>
        </p:spPr>
        <p:txBody>
          <a:bodyPr>
            <a:normAutofit/>
          </a:bodyPr>
          <a:lstStyle/>
          <a:p>
            <a:pPr>
              <a:spcBef>
                <a:spcPts val="0"/>
              </a:spcBef>
            </a:pPr>
            <a:r>
              <a:rPr lang="en-US">
                <a:ea typeface="Times New Roman" panose="02020603050405020304" pitchFamily="18" charset="0"/>
              </a:rPr>
              <a:t>Mace4 was used to identify a model of the ATM ontology in which:</a:t>
            </a:r>
          </a:p>
          <a:p>
            <a:pPr>
              <a:spcBef>
                <a:spcPts val="0"/>
              </a:spcBef>
            </a:pPr>
            <a:endParaRPr lang="en-US">
              <a:ea typeface="Times New Roman" panose="02020603050405020304" pitchFamily="18" charset="0"/>
            </a:endParaRPr>
          </a:p>
          <a:p>
            <a:pPr marL="457200" lvl="1" indent="0" algn="ctr">
              <a:spcBef>
                <a:spcPts val="0"/>
              </a:spcBef>
              <a:buNone/>
            </a:pPr>
            <a:r>
              <a:rPr lang="en-US" sz="2800" b="1" i="1">
                <a:solidFill>
                  <a:srgbClr val="FF0000"/>
                </a:solidFill>
                <a:ea typeface="Times New Roman" panose="02020603050405020304" pitchFamily="18" charset="0"/>
              </a:rPr>
              <a:t>equals</a:t>
            </a:r>
            <a:r>
              <a:rPr lang="en-US" sz="2800" b="1">
                <a:solidFill>
                  <a:srgbClr val="FF0000"/>
                </a:solidFill>
                <a:ea typeface="Times New Roman" panose="02020603050405020304" pitchFamily="18" charset="0"/>
              </a:rPr>
              <a:t> is reflexive</a:t>
            </a:r>
          </a:p>
          <a:p>
            <a:pPr marL="457200" lvl="1" indent="0" algn="ctr">
              <a:spcBef>
                <a:spcPts val="0"/>
              </a:spcBef>
              <a:buNone/>
            </a:pPr>
            <a:r>
              <a:rPr lang="en-US" sz="2800" b="1">
                <a:solidFill>
                  <a:srgbClr val="FF0000"/>
                </a:solidFill>
                <a:ea typeface="Times New Roman" panose="02020603050405020304" pitchFamily="18" charset="0"/>
              </a:rPr>
              <a:t>SWRL rule identifies too many conflicts</a:t>
            </a:r>
          </a:p>
          <a:p>
            <a:pPr marL="0" indent="0">
              <a:spcBef>
                <a:spcPts val="0"/>
              </a:spcBef>
              <a:buNone/>
            </a:pPr>
            <a:endParaRPr lang="en-US" sz="2800">
              <a:effectLst/>
              <a:ea typeface="Times New Roman" panose="02020603050405020304" pitchFamily="18" charset="0"/>
            </a:endParaRPr>
          </a:p>
          <a:p>
            <a:pPr lvl="1">
              <a:spcBef>
                <a:spcPts val="0"/>
              </a:spcBef>
            </a:pPr>
            <a:endParaRPr lang="en-US">
              <a:ea typeface="Times New Roman" panose="02020603050405020304" pitchFamily="18" charset="0"/>
            </a:endParaRPr>
          </a:p>
        </p:txBody>
      </p:sp>
      <p:pic>
        <p:nvPicPr>
          <p:cNvPr id="5" name="Picture 4" descr="A close-up of a text&#10;&#10;Description automatically generated">
            <a:extLst>
              <a:ext uri="{FF2B5EF4-FFF2-40B4-BE49-F238E27FC236}">
                <a16:creationId xmlns:a16="http://schemas.microsoft.com/office/drawing/2014/main" id="{B7AA4B44-4CF2-FF31-308A-CAD286800314}"/>
              </a:ext>
            </a:extLst>
          </p:cNvPr>
          <p:cNvPicPr>
            <a:picLocks noChangeAspect="1"/>
          </p:cNvPicPr>
          <p:nvPr/>
        </p:nvPicPr>
        <p:blipFill>
          <a:blip r:embed="rId2"/>
          <a:stretch>
            <a:fillRect/>
          </a:stretch>
        </p:blipFill>
        <p:spPr>
          <a:xfrm>
            <a:off x="1325047" y="4075560"/>
            <a:ext cx="9541905" cy="2034784"/>
          </a:xfrm>
          <a:prstGeom prst="rect">
            <a:avLst/>
          </a:prstGeom>
        </p:spPr>
      </p:pic>
    </p:spTree>
    <p:extLst>
      <p:ext uri="{BB962C8B-B14F-4D97-AF65-F5344CB8AC3E}">
        <p14:creationId xmlns:p14="http://schemas.microsoft.com/office/powerpoint/2010/main" val="15372586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468-6738-8400-7516-4EC6FEA42E97}"/>
              </a:ext>
            </a:extLst>
          </p:cNvPr>
          <p:cNvSpPr>
            <a:spLocks noGrp="1"/>
          </p:cNvSpPr>
          <p:nvPr>
            <p:ph type="title"/>
          </p:nvPr>
        </p:nvSpPr>
        <p:spPr/>
        <p:txBody>
          <a:bodyPr/>
          <a:lstStyle/>
          <a:p>
            <a:r>
              <a:rPr lang="en-US"/>
              <a:t>Model Checking Observations</a:t>
            </a:r>
          </a:p>
        </p:txBody>
      </p:sp>
      <p:sp>
        <p:nvSpPr>
          <p:cNvPr id="3" name="Content Placeholder 2">
            <a:extLst>
              <a:ext uri="{FF2B5EF4-FFF2-40B4-BE49-F238E27FC236}">
                <a16:creationId xmlns:a16="http://schemas.microsoft.com/office/drawing/2014/main" id="{FD3390F3-6E4E-BD9F-B916-FA337AE3CA93}"/>
              </a:ext>
            </a:extLst>
          </p:cNvPr>
          <p:cNvSpPr>
            <a:spLocks noGrp="1"/>
          </p:cNvSpPr>
          <p:nvPr>
            <p:ph idx="1"/>
          </p:nvPr>
        </p:nvSpPr>
        <p:spPr>
          <a:xfrm>
            <a:off x="838200" y="1825624"/>
            <a:ext cx="10515600" cy="4951693"/>
          </a:xfrm>
        </p:spPr>
        <p:txBody>
          <a:bodyPr>
            <a:normAutofit/>
          </a:bodyPr>
          <a:lstStyle/>
          <a:p>
            <a:pPr>
              <a:spcBef>
                <a:spcPts val="0"/>
              </a:spcBef>
            </a:pPr>
            <a:r>
              <a:rPr lang="en-US">
                <a:ea typeface="Times New Roman" panose="02020603050405020304" pitchFamily="18" charset="0"/>
              </a:rPr>
              <a:t>Which is to say, that by using SPARQL to inject reflexivity on </a:t>
            </a:r>
            <a:r>
              <a:rPr lang="en-US" i="1">
                <a:ea typeface="Times New Roman" panose="02020603050405020304" pitchFamily="18" charset="0"/>
              </a:rPr>
              <a:t>equals</a:t>
            </a:r>
            <a:r>
              <a:rPr lang="en-US">
                <a:ea typeface="Times New Roman" panose="02020603050405020304" pitchFamily="18" charset="0"/>
              </a:rPr>
              <a:t>, it will follow that...</a:t>
            </a:r>
          </a:p>
          <a:p>
            <a:pPr>
              <a:spcBef>
                <a:spcPts val="0"/>
              </a:spcBef>
            </a:pPr>
            <a:endParaRPr lang="en-US" sz="2800">
              <a:effectLst/>
              <a:ea typeface="Times New Roman" panose="02020603050405020304" pitchFamily="18" charset="0"/>
            </a:endParaRPr>
          </a:p>
          <a:p>
            <a:pPr>
              <a:spcBef>
                <a:spcPts val="0"/>
              </a:spcBef>
            </a:pPr>
            <a:endParaRPr lang="en-US" sz="2800">
              <a:effectLst/>
              <a:ea typeface="Times New Roman" panose="02020603050405020304" pitchFamily="18" charset="0"/>
            </a:endParaRPr>
          </a:p>
          <a:p>
            <a:pPr>
              <a:spcBef>
                <a:spcPts val="0"/>
              </a:spcBef>
            </a:pPr>
            <a:r>
              <a:rPr lang="en-US" sz="2800">
                <a:effectLst/>
                <a:ea typeface="Times New Roman" panose="02020603050405020304" pitchFamily="18" charset="0"/>
              </a:rPr>
              <a:t>For every instance x in the ontology, there are triples </a:t>
            </a:r>
          </a:p>
          <a:p>
            <a:pPr>
              <a:spcBef>
                <a:spcPts val="0"/>
              </a:spcBef>
            </a:pPr>
            <a:endParaRPr lang="en-US" sz="2800">
              <a:effectLst/>
              <a:ea typeface="Times New Roman" panose="02020603050405020304" pitchFamily="18" charset="0"/>
            </a:endParaRPr>
          </a:p>
          <a:p>
            <a:pPr marL="457200" lvl="1" indent="0">
              <a:spcBef>
                <a:spcPts val="0"/>
              </a:spcBef>
              <a:buNone/>
            </a:pPr>
            <a:r>
              <a:rPr lang="en-US" sz="2800">
                <a:ea typeface="Times New Roman" panose="02020603050405020304" pitchFamily="18" charset="0"/>
              </a:rPr>
              <a:t>x</a:t>
            </a:r>
            <a:r>
              <a:rPr lang="en-US" sz="2800" i="1">
                <a:ea typeface="Times New Roman" panose="02020603050405020304" pitchFamily="18" charset="0"/>
              </a:rPr>
              <a:t> </a:t>
            </a:r>
            <a:r>
              <a:rPr lang="en-US" sz="2800" i="1">
                <a:effectLst/>
                <a:ea typeface="Times New Roman" panose="02020603050405020304" pitchFamily="18" charset="0"/>
              </a:rPr>
              <a:t>TemporalConflict</a:t>
            </a:r>
            <a:r>
              <a:rPr lang="en-US" sz="2800">
                <a:effectLst/>
                <a:ea typeface="Times New Roman" panose="02020603050405020304" pitchFamily="18" charset="0"/>
              </a:rPr>
              <a:t> x</a:t>
            </a:r>
          </a:p>
          <a:p>
            <a:pPr marL="457200" lvl="1" indent="0">
              <a:spcBef>
                <a:spcPts val="0"/>
              </a:spcBef>
              <a:buNone/>
            </a:pPr>
            <a:r>
              <a:rPr lang="en-US" sz="2800">
                <a:effectLst/>
                <a:ea typeface="Times New Roman" panose="02020603050405020304" pitchFamily="18" charset="0"/>
              </a:rPr>
              <a:t>x </a:t>
            </a:r>
            <a:r>
              <a:rPr lang="en-US" sz="2800" i="1">
                <a:effectLst/>
                <a:ea typeface="Times New Roman" panose="02020603050405020304" pitchFamily="18" charset="0"/>
              </a:rPr>
              <a:t>SpatialConflict</a:t>
            </a:r>
            <a:r>
              <a:rPr lang="en-US" sz="2800">
                <a:effectLst/>
                <a:ea typeface="Times New Roman" panose="02020603050405020304" pitchFamily="18" charset="0"/>
              </a:rPr>
              <a:t> x</a:t>
            </a:r>
          </a:p>
          <a:p>
            <a:pPr lvl="1">
              <a:spcBef>
                <a:spcPts val="0"/>
              </a:spcBef>
            </a:pPr>
            <a:endParaRPr lang="en-US">
              <a:ea typeface="Times New Roman" panose="02020603050405020304" pitchFamily="18" charset="0"/>
            </a:endParaRPr>
          </a:p>
        </p:txBody>
      </p:sp>
      <p:pic>
        <p:nvPicPr>
          <p:cNvPr id="5" name="Picture 4" descr="A close-up of a text&#10;&#10;Description automatically generated">
            <a:extLst>
              <a:ext uri="{FF2B5EF4-FFF2-40B4-BE49-F238E27FC236}">
                <a16:creationId xmlns:a16="http://schemas.microsoft.com/office/drawing/2014/main" id="{B7AA4B44-4CF2-FF31-308A-CAD286800314}"/>
              </a:ext>
            </a:extLst>
          </p:cNvPr>
          <p:cNvPicPr>
            <a:picLocks noChangeAspect="1"/>
          </p:cNvPicPr>
          <p:nvPr/>
        </p:nvPicPr>
        <p:blipFill>
          <a:blip r:embed="rId2"/>
          <a:stretch>
            <a:fillRect/>
          </a:stretch>
        </p:blipFill>
        <p:spPr>
          <a:xfrm>
            <a:off x="4594450" y="4989176"/>
            <a:ext cx="7387194" cy="1575298"/>
          </a:xfrm>
          <a:prstGeom prst="rect">
            <a:avLst/>
          </a:prstGeom>
        </p:spPr>
      </p:pic>
    </p:spTree>
    <p:extLst>
      <p:ext uri="{BB962C8B-B14F-4D97-AF65-F5344CB8AC3E}">
        <p14:creationId xmlns:p14="http://schemas.microsoft.com/office/powerpoint/2010/main" val="777363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468-6738-8400-7516-4EC6FEA42E97}"/>
              </a:ext>
            </a:extLst>
          </p:cNvPr>
          <p:cNvSpPr>
            <a:spLocks noGrp="1"/>
          </p:cNvSpPr>
          <p:nvPr>
            <p:ph type="title"/>
          </p:nvPr>
        </p:nvSpPr>
        <p:spPr/>
        <p:txBody>
          <a:bodyPr/>
          <a:lstStyle/>
          <a:p>
            <a:r>
              <a:rPr lang="en-US"/>
              <a:t>Model Checking Observations</a:t>
            </a:r>
          </a:p>
        </p:txBody>
      </p:sp>
      <p:sp>
        <p:nvSpPr>
          <p:cNvPr id="3" name="Content Placeholder 2">
            <a:extLst>
              <a:ext uri="{FF2B5EF4-FFF2-40B4-BE49-F238E27FC236}">
                <a16:creationId xmlns:a16="http://schemas.microsoft.com/office/drawing/2014/main" id="{FD3390F3-6E4E-BD9F-B916-FA337AE3CA93}"/>
              </a:ext>
            </a:extLst>
          </p:cNvPr>
          <p:cNvSpPr>
            <a:spLocks noGrp="1"/>
          </p:cNvSpPr>
          <p:nvPr>
            <p:ph idx="1"/>
          </p:nvPr>
        </p:nvSpPr>
        <p:spPr>
          <a:xfrm>
            <a:off x="838200" y="1825624"/>
            <a:ext cx="10515600" cy="4951693"/>
          </a:xfrm>
        </p:spPr>
        <p:txBody>
          <a:bodyPr>
            <a:normAutofit/>
          </a:bodyPr>
          <a:lstStyle/>
          <a:p>
            <a:pPr>
              <a:spcBef>
                <a:spcPts val="0"/>
              </a:spcBef>
            </a:pPr>
            <a:r>
              <a:rPr lang="en-US">
                <a:ea typeface="Times New Roman" panose="02020603050405020304" pitchFamily="18" charset="0"/>
              </a:rPr>
              <a:t>Which is to say, that by using SPARQL to inject reflexivity on </a:t>
            </a:r>
            <a:r>
              <a:rPr lang="en-US" i="1">
                <a:ea typeface="Times New Roman" panose="02020603050405020304" pitchFamily="18" charset="0"/>
              </a:rPr>
              <a:t>equals</a:t>
            </a:r>
            <a:r>
              <a:rPr lang="en-US">
                <a:ea typeface="Times New Roman" panose="02020603050405020304" pitchFamily="18" charset="0"/>
              </a:rPr>
              <a:t>, it will follow that...</a:t>
            </a:r>
          </a:p>
          <a:p>
            <a:pPr>
              <a:spcBef>
                <a:spcPts val="0"/>
              </a:spcBef>
            </a:pPr>
            <a:endParaRPr lang="en-US" sz="2800">
              <a:effectLst/>
              <a:ea typeface="Times New Roman" panose="02020603050405020304" pitchFamily="18" charset="0"/>
            </a:endParaRPr>
          </a:p>
          <a:p>
            <a:pPr>
              <a:spcBef>
                <a:spcPts val="0"/>
              </a:spcBef>
            </a:pPr>
            <a:endParaRPr lang="en-US" sz="2800">
              <a:effectLst/>
              <a:ea typeface="Times New Roman" panose="02020603050405020304" pitchFamily="18" charset="0"/>
            </a:endParaRPr>
          </a:p>
          <a:p>
            <a:pPr>
              <a:spcBef>
                <a:spcPts val="0"/>
              </a:spcBef>
            </a:pPr>
            <a:r>
              <a:rPr lang="en-US" sz="2800">
                <a:effectLst/>
                <a:ea typeface="Times New Roman" panose="02020603050405020304" pitchFamily="18" charset="0"/>
              </a:rPr>
              <a:t>For every instance x in the ontology, there are triples </a:t>
            </a:r>
          </a:p>
          <a:p>
            <a:pPr>
              <a:spcBef>
                <a:spcPts val="0"/>
              </a:spcBef>
            </a:pPr>
            <a:endParaRPr lang="en-US" sz="2800">
              <a:effectLst/>
              <a:ea typeface="Times New Roman" panose="02020603050405020304" pitchFamily="18" charset="0"/>
            </a:endParaRPr>
          </a:p>
          <a:p>
            <a:pPr marL="457200" lvl="1" indent="0">
              <a:spcBef>
                <a:spcPts val="0"/>
              </a:spcBef>
              <a:buNone/>
            </a:pPr>
            <a:r>
              <a:rPr lang="en-US" sz="2800">
                <a:ea typeface="Times New Roman" panose="02020603050405020304" pitchFamily="18" charset="0"/>
              </a:rPr>
              <a:t>x</a:t>
            </a:r>
            <a:r>
              <a:rPr lang="en-US" sz="2800" i="1">
                <a:ea typeface="Times New Roman" panose="02020603050405020304" pitchFamily="18" charset="0"/>
              </a:rPr>
              <a:t> </a:t>
            </a:r>
            <a:r>
              <a:rPr lang="en-US" sz="2800" i="1">
                <a:effectLst/>
                <a:ea typeface="Times New Roman" panose="02020603050405020304" pitchFamily="18" charset="0"/>
              </a:rPr>
              <a:t>TemporalConflict</a:t>
            </a:r>
            <a:r>
              <a:rPr lang="en-US" sz="2800">
                <a:effectLst/>
                <a:ea typeface="Times New Roman" panose="02020603050405020304" pitchFamily="18" charset="0"/>
              </a:rPr>
              <a:t> x</a:t>
            </a:r>
          </a:p>
          <a:p>
            <a:pPr marL="457200" lvl="1" indent="0">
              <a:spcBef>
                <a:spcPts val="0"/>
              </a:spcBef>
              <a:buNone/>
            </a:pPr>
            <a:r>
              <a:rPr lang="en-US" sz="2800">
                <a:effectLst/>
                <a:ea typeface="Times New Roman" panose="02020603050405020304" pitchFamily="18" charset="0"/>
              </a:rPr>
              <a:t>x </a:t>
            </a:r>
            <a:r>
              <a:rPr lang="en-US" sz="2800" i="1">
                <a:effectLst/>
                <a:ea typeface="Times New Roman" panose="02020603050405020304" pitchFamily="18" charset="0"/>
              </a:rPr>
              <a:t>SpatialConflict</a:t>
            </a:r>
            <a:r>
              <a:rPr lang="en-US" sz="2800">
                <a:effectLst/>
                <a:ea typeface="Times New Roman" panose="02020603050405020304" pitchFamily="18" charset="0"/>
              </a:rPr>
              <a:t> x</a:t>
            </a:r>
          </a:p>
          <a:p>
            <a:pPr lvl="1">
              <a:spcBef>
                <a:spcPts val="0"/>
              </a:spcBef>
            </a:pPr>
            <a:endParaRPr lang="en-US">
              <a:ea typeface="Times New Roman" panose="02020603050405020304" pitchFamily="18" charset="0"/>
            </a:endParaRPr>
          </a:p>
          <a:p>
            <a:pPr>
              <a:spcBef>
                <a:spcPts val="0"/>
              </a:spcBef>
            </a:pPr>
            <a:endParaRPr lang="en-US">
              <a:ea typeface="Times New Roman" panose="02020603050405020304" pitchFamily="18" charset="0"/>
            </a:endParaRPr>
          </a:p>
          <a:p>
            <a:pPr>
              <a:spcBef>
                <a:spcPts val="0"/>
              </a:spcBef>
            </a:pPr>
            <a:r>
              <a:rPr lang="en-US">
                <a:ea typeface="Times New Roman" panose="02020603050405020304" pitchFamily="18" charset="0"/>
              </a:rPr>
              <a:t>Resulting in the SWRL</a:t>
            </a:r>
            <a:br>
              <a:rPr lang="en-US">
                <a:ea typeface="Times New Roman" panose="02020603050405020304" pitchFamily="18" charset="0"/>
              </a:rPr>
            </a:br>
            <a:r>
              <a:rPr lang="en-US">
                <a:ea typeface="Times New Roman" panose="02020603050405020304" pitchFamily="18" charset="0"/>
              </a:rPr>
              <a:t>antecedent satisfied</a:t>
            </a:r>
          </a:p>
        </p:txBody>
      </p:sp>
      <p:pic>
        <p:nvPicPr>
          <p:cNvPr id="4" name="Picture 3" descr="A close-up of a text&#10;&#10;Description automatically generated">
            <a:extLst>
              <a:ext uri="{FF2B5EF4-FFF2-40B4-BE49-F238E27FC236}">
                <a16:creationId xmlns:a16="http://schemas.microsoft.com/office/drawing/2014/main" id="{F0A82AA5-C0AF-DEE6-CA49-89DC7B31622C}"/>
              </a:ext>
            </a:extLst>
          </p:cNvPr>
          <p:cNvPicPr>
            <a:picLocks noChangeAspect="1"/>
          </p:cNvPicPr>
          <p:nvPr/>
        </p:nvPicPr>
        <p:blipFill>
          <a:blip r:embed="rId2"/>
          <a:stretch>
            <a:fillRect/>
          </a:stretch>
        </p:blipFill>
        <p:spPr>
          <a:xfrm>
            <a:off x="4594450" y="4989176"/>
            <a:ext cx="7387194" cy="1575298"/>
          </a:xfrm>
          <a:prstGeom prst="rect">
            <a:avLst/>
          </a:prstGeom>
        </p:spPr>
      </p:pic>
      <p:sp>
        <p:nvSpPr>
          <p:cNvPr id="5" name="Oval 4">
            <a:extLst>
              <a:ext uri="{FF2B5EF4-FFF2-40B4-BE49-F238E27FC236}">
                <a16:creationId xmlns:a16="http://schemas.microsoft.com/office/drawing/2014/main" id="{AA126D41-739E-C3BA-1C00-A75407846CC2}"/>
              </a:ext>
            </a:extLst>
          </p:cNvPr>
          <p:cNvSpPr/>
          <p:nvPr/>
        </p:nvSpPr>
        <p:spPr>
          <a:xfrm>
            <a:off x="7498080" y="5776856"/>
            <a:ext cx="2635624" cy="55537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63511C63-0517-EEB2-A5C5-2864B88ED4E5}"/>
              </a:ext>
            </a:extLst>
          </p:cNvPr>
          <p:cNvSpPr/>
          <p:nvPr/>
        </p:nvSpPr>
        <p:spPr>
          <a:xfrm>
            <a:off x="4693921" y="6054542"/>
            <a:ext cx="2635624" cy="55537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543D73FB-E9CA-6116-2731-AEE63AF3FE14}"/>
              </a:ext>
            </a:extLst>
          </p:cNvPr>
          <p:cNvCxnSpPr>
            <a:cxnSpLocks/>
            <a:endCxn id="5" idx="1"/>
          </p:cNvCxnSpPr>
          <p:nvPr/>
        </p:nvCxnSpPr>
        <p:spPr>
          <a:xfrm>
            <a:off x="4238513" y="4496696"/>
            <a:ext cx="3645545" cy="13614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7989EC4-F57D-3399-2BFC-0399AF28E70E}"/>
              </a:ext>
            </a:extLst>
          </p:cNvPr>
          <p:cNvCxnSpPr>
            <a:cxnSpLocks/>
            <a:endCxn id="6" idx="1"/>
          </p:cNvCxnSpPr>
          <p:nvPr/>
        </p:nvCxnSpPr>
        <p:spPr>
          <a:xfrm>
            <a:off x="3948056" y="4894729"/>
            <a:ext cx="1131843" cy="12411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766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468-6738-8400-7516-4EC6FEA42E97}"/>
              </a:ext>
            </a:extLst>
          </p:cNvPr>
          <p:cNvSpPr>
            <a:spLocks noGrp="1"/>
          </p:cNvSpPr>
          <p:nvPr>
            <p:ph type="title"/>
          </p:nvPr>
        </p:nvSpPr>
        <p:spPr/>
        <p:txBody>
          <a:bodyPr/>
          <a:lstStyle/>
          <a:p>
            <a:r>
              <a:rPr lang="en-US"/>
              <a:t>Red Team #2</a:t>
            </a:r>
          </a:p>
        </p:txBody>
      </p:sp>
      <p:sp>
        <p:nvSpPr>
          <p:cNvPr id="3" name="Content Placeholder 2">
            <a:extLst>
              <a:ext uri="{FF2B5EF4-FFF2-40B4-BE49-F238E27FC236}">
                <a16:creationId xmlns:a16="http://schemas.microsoft.com/office/drawing/2014/main" id="{FD3390F3-6E4E-BD9F-B916-FA337AE3CA93}"/>
              </a:ext>
            </a:extLst>
          </p:cNvPr>
          <p:cNvSpPr>
            <a:spLocks noGrp="1"/>
          </p:cNvSpPr>
          <p:nvPr>
            <p:ph idx="1"/>
          </p:nvPr>
        </p:nvSpPr>
        <p:spPr>
          <a:xfrm>
            <a:off x="838200" y="1825624"/>
            <a:ext cx="10515600" cy="4951693"/>
          </a:xfrm>
        </p:spPr>
        <p:txBody>
          <a:bodyPr>
            <a:normAutofit/>
          </a:bodyPr>
          <a:lstStyle/>
          <a:p>
            <a:pPr>
              <a:spcBef>
                <a:spcPts val="0"/>
              </a:spcBef>
            </a:pPr>
            <a:r>
              <a:rPr lang="en-US">
                <a:ea typeface="Times New Roman" panose="02020603050405020304" pitchFamily="18" charset="0"/>
              </a:rPr>
              <a:t>Mace4 was used to identify a model of the ATM ontology in which:</a:t>
            </a:r>
          </a:p>
          <a:p>
            <a:pPr>
              <a:spcBef>
                <a:spcPts val="0"/>
              </a:spcBef>
            </a:pPr>
            <a:endParaRPr lang="en-US">
              <a:ea typeface="Times New Roman" panose="02020603050405020304" pitchFamily="18" charset="0"/>
            </a:endParaRPr>
          </a:p>
          <a:p>
            <a:pPr marL="457200" lvl="1" indent="0" algn="ctr">
              <a:spcBef>
                <a:spcPts val="0"/>
              </a:spcBef>
              <a:buNone/>
            </a:pPr>
            <a:r>
              <a:rPr lang="en-US" sz="2800" b="1" i="1">
                <a:solidFill>
                  <a:srgbClr val="FF0000"/>
                </a:solidFill>
                <a:ea typeface="Times New Roman" panose="02020603050405020304" pitchFamily="18" charset="0"/>
              </a:rPr>
              <a:t>equals</a:t>
            </a:r>
            <a:r>
              <a:rPr lang="en-US" sz="2800" b="1">
                <a:solidFill>
                  <a:srgbClr val="FF0000"/>
                </a:solidFill>
                <a:ea typeface="Times New Roman" panose="02020603050405020304" pitchFamily="18" charset="0"/>
              </a:rPr>
              <a:t> is reflexive</a:t>
            </a:r>
          </a:p>
          <a:p>
            <a:pPr marL="457200" lvl="1" indent="0" algn="ctr">
              <a:spcBef>
                <a:spcPts val="0"/>
              </a:spcBef>
              <a:buNone/>
            </a:pPr>
            <a:r>
              <a:rPr lang="en-US" sz="2800" b="1">
                <a:solidFill>
                  <a:srgbClr val="FF0000"/>
                </a:solidFill>
                <a:ea typeface="Times New Roman" panose="02020603050405020304" pitchFamily="18" charset="0"/>
              </a:rPr>
              <a:t>One conjunct of the SWRL rule is removed</a:t>
            </a:r>
          </a:p>
          <a:p>
            <a:pPr marL="457200" lvl="1" indent="0" algn="ctr">
              <a:spcBef>
                <a:spcPts val="0"/>
              </a:spcBef>
              <a:buNone/>
            </a:pPr>
            <a:r>
              <a:rPr lang="en-US" sz="2800" b="1">
                <a:solidFill>
                  <a:srgbClr val="FF0000"/>
                </a:solidFill>
                <a:ea typeface="Times New Roman" panose="02020603050405020304" pitchFamily="18" charset="0"/>
              </a:rPr>
              <a:t>SWRL rule is </a:t>
            </a:r>
            <a:r>
              <a:rPr lang="en-US" sz="2800" b="1" u="sng">
                <a:solidFill>
                  <a:srgbClr val="FF0000"/>
                </a:solidFill>
                <a:ea typeface="Times New Roman" panose="02020603050405020304" pitchFamily="18" charset="0"/>
              </a:rPr>
              <a:t>trivialized</a:t>
            </a:r>
          </a:p>
          <a:p>
            <a:pPr marL="0" indent="0">
              <a:spcBef>
                <a:spcPts val="0"/>
              </a:spcBef>
              <a:buNone/>
            </a:pPr>
            <a:endParaRPr lang="en-US" sz="2800">
              <a:effectLst/>
              <a:ea typeface="Times New Roman" panose="02020603050405020304" pitchFamily="18" charset="0"/>
            </a:endParaRPr>
          </a:p>
          <a:p>
            <a:pPr lvl="1">
              <a:spcBef>
                <a:spcPts val="0"/>
              </a:spcBef>
            </a:pPr>
            <a:endParaRPr lang="en-US">
              <a:ea typeface="Times New Roman" panose="02020603050405020304" pitchFamily="18" charset="0"/>
            </a:endParaRPr>
          </a:p>
        </p:txBody>
      </p:sp>
      <p:pic>
        <p:nvPicPr>
          <p:cNvPr id="5" name="Picture 4" descr="A close-up of a text&#10;&#10;Description automatically generated">
            <a:extLst>
              <a:ext uri="{FF2B5EF4-FFF2-40B4-BE49-F238E27FC236}">
                <a16:creationId xmlns:a16="http://schemas.microsoft.com/office/drawing/2014/main" id="{B7AA4B44-4CF2-FF31-308A-CAD286800314}"/>
              </a:ext>
            </a:extLst>
          </p:cNvPr>
          <p:cNvPicPr>
            <a:picLocks noChangeAspect="1"/>
          </p:cNvPicPr>
          <p:nvPr/>
        </p:nvPicPr>
        <p:blipFill>
          <a:blip r:embed="rId2"/>
          <a:stretch>
            <a:fillRect/>
          </a:stretch>
        </p:blipFill>
        <p:spPr>
          <a:xfrm>
            <a:off x="1325047" y="4075560"/>
            <a:ext cx="9541905" cy="2034784"/>
          </a:xfrm>
          <a:prstGeom prst="rect">
            <a:avLst/>
          </a:prstGeom>
        </p:spPr>
      </p:pic>
    </p:spTree>
    <p:extLst>
      <p:ext uri="{BB962C8B-B14F-4D97-AF65-F5344CB8AC3E}">
        <p14:creationId xmlns:p14="http://schemas.microsoft.com/office/powerpoint/2010/main" val="13186489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468-6738-8400-7516-4EC6FEA42E97}"/>
              </a:ext>
            </a:extLst>
          </p:cNvPr>
          <p:cNvSpPr>
            <a:spLocks noGrp="1"/>
          </p:cNvSpPr>
          <p:nvPr>
            <p:ph type="title"/>
          </p:nvPr>
        </p:nvSpPr>
        <p:spPr/>
        <p:txBody>
          <a:bodyPr/>
          <a:lstStyle/>
          <a:p>
            <a:r>
              <a:rPr lang="en-US"/>
              <a:t>Model Checking Observations</a:t>
            </a:r>
          </a:p>
        </p:txBody>
      </p:sp>
      <p:sp>
        <p:nvSpPr>
          <p:cNvPr id="3" name="Content Placeholder 2">
            <a:extLst>
              <a:ext uri="{FF2B5EF4-FFF2-40B4-BE49-F238E27FC236}">
                <a16:creationId xmlns:a16="http://schemas.microsoft.com/office/drawing/2014/main" id="{FD3390F3-6E4E-BD9F-B916-FA337AE3CA93}"/>
              </a:ext>
            </a:extLst>
          </p:cNvPr>
          <p:cNvSpPr>
            <a:spLocks noGrp="1"/>
          </p:cNvSpPr>
          <p:nvPr>
            <p:ph idx="1"/>
          </p:nvPr>
        </p:nvSpPr>
        <p:spPr/>
        <p:txBody>
          <a:bodyPr/>
          <a:lstStyle/>
          <a:p>
            <a:pPr>
              <a:spcBef>
                <a:spcPts val="0"/>
              </a:spcBef>
            </a:pPr>
            <a:r>
              <a:rPr lang="en-US">
                <a:ea typeface="Times New Roman" panose="02020603050405020304" pitchFamily="18" charset="0"/>
              </a:rPr>
              <a:t>Specifically, by using SPARQL to inject </a:t>
            </a:r>
            <a:r>
              <a:rPr lang="en-US" i="1">
                <a:ea typeface="Times New Roman" panose="02020603050405020304" pitchFamily="18" charset="0"/>
              </a:rPr>
              <a:t>equals </a:t>
            </a:r>
            <a:r>
              <a:rPr lang="en-US">
                <a:ea typeface="Times New Roman" panose="02020603050405020304" pitchFamily="18" charset="0"/>
              </a:rPr>
              <a:t>as reflexive while r</a:t>
            </a:r>
            <a:r>
              <a:rPr lang="en-US">
                <a:effectLst/>
                <a:ea typeface="Times New Roman" panose="02020603050405020304" pitchFamily="18" charset="0"/>
              </a:rPr>
              <a:t>emoving </a:t>
            </a:r>
            <a:r>
              <a:rPr lang="en-US" i="1">
                <a:effectLst/>
                <a:ea typeface="Times New Roman" panose="02020603050405020304" pitchFamily="18" charset="0"/>
              </a:rPr>
              <a:t>hasFlightRouteElement</a:t>
            </a:r>
            <a:r>
              <a:rPr lang="en-US">
                <a:effectLst/>
                <a:ea typeface="Times New Roman" panose="02020603050405020304" pitchFamily="18" charset="0"/>
              </a:rPr>
              <a:t> entails...</a:t>
            </a:r>
          </a:p>
          <a:p>
            <a:pPr>
              <a:spcBef>
                <a:spcPts val="0"/>
              </a:spcBef>
            </a:pPr>
            <a:endParaRPr lang="en-US">
              <a:ea typeface="Times New Roman" panose="02020603050405020304" pitchFamily="18" charset="0"/>
            </a:endParaRPr>
          </a:p>
          <a:p>
            <a:pPr>
              <a:spcBef>
                <a:spcPts val="0"/>
              </a:spcBef>
            </a:pPr>
            <a:endParaRPr lang="en-US" i="1">
              <a:ea typeface="Times New Roman" panose="02020603050405020304" pitchFamily="18" charset="0"/>
            </a:endParaRPr>
          </a:p>
          <a:p>
            <a:pPr>
              <a:spcBef>
                <a:spcPts val="0"/>
              </a:spcBef>
            </a:pPr>
            <a:r>
              <a:rPr lang="en-US" b="1">
                <a:solidFill>
                  <a:srgbClr val="FF0000"/>
                </a:solidFill>
                <a:effectLst/>
                <a:ea typeface="Times New Roman" panose="02020603050405020304" pitchFamily="18" charset="0"/>
              </a:rPr>
              <a:t>That all instances of any </a:t>
            </a:r>
            <a:r>
              <a:rPr lang="en-US">
                <a:effectLst/>
                <a:ea typeface="Times New Roman" panose="02020603050405020304" pitchFamily="18" charset="0"/>
              </a:rPr>
              <a:t>trajectory point are in conflict with a given thunderstorm</a:t>
            </a:r>
          </a:p>
          <a:p>
            <a:pPr marL="0" indent="0">
              <a:spcBef>
                <a:spcPts val="0"/>
              </a:spcBef>
              <a:buNone/>
            </a:pPr>
            <a:endParaRPr lang="en-US"/>
          </a:p>
          <a:p>
            <a:pPr>
              <a:spcBef>
                <a:spcPts val="0"/>
              </a:spcBef>
            </a:pPr>
            <a:endParaRPr lang="en-US"/>
          </a:p>
          <a:p>
            <a:pPr>
              <a:spcBef>
                <a:spcPts val="0"/>
              </a:spcBef>
            </a:pPr>
            <a:r>
              <a:rPr lang="en-US"/>
              <a:t>Effectively trivializing </a:t>
            </a:r>
            <a:br>
              <a:rPr lang="en-US"/>
            </a:br>
            <a:r>
              <a:rPr lang="en-US"/>
              <a:t>the SWRL rule</a:t>
            </a:r>
          </a:p>
        </p:txBody>
      </p:sp>
      <p:pic>
        <p:nvPicPr>
          <p:cNvPr id="4" name="Picture 3" descr="A close-up of a text&#10;&#10;Description automatically generated">
            <a:extLst>
              <a:ext uri="{FF2B5EF4-FFF2-40B4-BE49-F238E27FC236}">
                <a16:creationId xmlns:a16="http://schemas.microsoft.com/office/drawing/2014/main" id="{20F50DB1-C6E7-4387-DC06-B5A6585477EB}"/>
              </a:ext>
            </a:extLst>
          </p:cNvPr>
          <p:cNvPicPr>
            <a:picLocks noChangeAspect="1"/>
          </p:cNvPicPr>
          <p:nvPr/>
        </p:nvPicPr>
        <p:blipFill>
          <a:blip r:embed="rId2"/>
          <a:stretch>
            <a:fillRect/>
          </a:stretch>
        </p:blipFill>
        <p:spPr>
          <a:xfrm>
            <a:off x="4594450" y="4989176"/>
            <a:ext cx="7387194" cy="1575298"/>
          </a:xfrm>
          <a:prstGeom prst="rect">
            <a:avLst/>
          </a:prstGeom>
        </p:spPr>
      </p:pic>
      <p:pic>
        <p:nvPicPr>
          <p:cNvPr id="5" name="Graphic 4" descr="Close with solid fill">
            <a:extLst>
              <a:ext uri="{FF2B5EF4-FFF2-40B4-BE49-F238E27FC236}">
                <a16:creationId xmlns:a16="http://schemas.microsoft.com/office/drawing/2014/main" id="{FBFE0949-FCD0-3C3C-10DF-3F1063466D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8235" y="4854239"/>
            <a:ext cx="647252" cy="647252"/>
          </a:xfrm>
          <a:prstGeom prst="rect">
            <a:avLst/>
          </a:prstGeom>
        </p:spPr>
      </p:pic>
      <p:sp>
        <p:nvSpPr>
          <p:cNvPr id="6" name="Oval 5">
            <a:extLst>
              <a:ext uri="{FF2B5EF4-FFF2-40B4-BE49-F238E27FC236}">
                <a16:creationId xmlns:a16="http://schemas.microsoft.com/office/drawing/2014/main" id="{A1063168-5A09-8071-70AB-B674B2C4FF9D}"/>
              </a:ext>
            </a:extLst>
          </p:cNvPr>
          <p:cNvSpPr/>
          <p:nvPr/>
        </p:nvSpPr>
        <p:spPr>
          <a:xfrm>
            <a:off x="4453666" y="5185186"/>
            <a:ext cx="3334870" cy="78530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88645024-0380-B685-B818-FC99CBC779A4}"/>
              </a:ext>
            </a:extLst>
          </p:cNvPr>
          <p:cNvCxnSpPr>
            <a:cxnSpLocks/>
          </p:cNvCxnSpPr>
          <p:nvPr/>
        </p:nvCxnSpPr>
        <p:spPr>
          <a:xfrm>
            <a:off x="7788536" y="5647765"/>
            <a:ext cx="1140311" cy="5291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8425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CE13-400F-36E2-AF76-FC0E311E6DAD}"/>
              </a:ext>
            </a:extLst>
          </p:cNvPr>
          <p:cNvSpPr>
            <a:spLocks noGrp="1"/>
          </p:cNvSpPr>
          <p:nvPr>
            <p:ph type="title"/>
          </p:nvPr>
        </p:nvSpPr>
        <p:spPr/>
        <p:txBody>
          <a:bodyPr/>
          <a:lstStyle/>
          <a:p>
            <a:r>
              <a:rPr lang="en-US"/>
              <a:t>Blue Team</a:t>
            </a:r>
          </a:p>
        </p:txBody>
      </p:sp>
      <p:sp>
        <p:nvSpPr>
          <p:cNvPr id="3" name="Content Placeholder 2">
            <a:extLst>
              <a:ext uri="{FF2B5EF4-FFF2-40B4-BE49-F238E27FC236}">
                <a16:creationId xmlns:a16="http://schemas.microsoft.com/office/drawing/2014/main" id="{76513829-2CD8-F46F-F63B-585A6DA7A0AB}"/>
              </a:ext>
            </a:extLst>
          </p:cNvPr>
          <p:cNvSpPr>
            <a:spLocks noGrp="1"/>
          </p:cNvSpPr>
          <p:nvPr>
            <p:ph idx="1"/>
          </p:nvPr>
        </p:nvSpPr>
        <p:spPr>
          <a:xfrm>
            <a:off x="838200" y="1825624"/>
            <a:ext cx="10515600" cy="5032375"/>
          </a:xfrm>
        </p:spPr>
        <p:txBody>
          <a:bodyPr>
            <a:normAutofit/>
          </a:bodyPr>
          <a:lstStyle/>
          <a:p>
            <a:r>
              <a:rPr lang="en-US" b="1"/>
              <a:t>Lesson</a:t>
            </a:r>
            <a:r>
              <a:rPr lang="en-US"/>
              <a:t>: Malicious users may</a:t>
            </a:r>
            <a:r>
              <a:rPr lang="en-US" b="1">
                <a:solidFill>
                  <a:schemeClr val="accent6"/>
                </a:solidFill>
              </a:rPr>
              <a:t> manipulate ontology logic </a:t>
            </a:r>
            <a:r>
              <a:rPr lang="en-US"/>
              <a:t>to undermine the accuracy of ontological representations and potentially trivialize SWRL rules</a:t>
            </a:r>
            <a:endParaRPr lang="en-US" b="1"/>
          </a:p>
          <a:p>
            <a:endParaRPr lang="en-US" b="1"/>
          </a:p>
          <a:p>
            <a:r>
              <a:rPr lang="en-US" b="1"/>
              <a:t>Lesson</a:t>
            </a:r>
            <a:r>
              <a:rPr lang="en-US"/>
              <a:t>: Malicious users may</a:t>
            </a:r>
            <a:r>
              <a:rPr lang="en-US" b="1">
                <a:solidFill>
                  <a:schemeClr val="accent6"/>
                </a:solidFill>
              </a:rPr>
              <a:t> use SPARQL injection attacks </a:t>
            </a:r>
            <a:r>
              <a:rPr lang="en-US"/>
              <a:t>to manipulate ontology logic</a:t>
            </a:r>
          </a:p>
          <a:p>
            <a:endParaRPr lang="en-US"/>
          </a:p>
          <a:p>
            <a:r>
              <a:rPr lang="en-US" b="1"/>
              <a:t>Lesson</a:t>
            </a:r>
            <a:r>
              <a:rPr lang="en-US"/>
              <a:t>: </a:t>
            </a:r>
            <a:r>
              <a:rPr lang="en-US" b="1">
                <a:solidFill>
                  <a:schemeClr val="accent6"/>
                </a:solidFill>
              </a:rPr>
              <a:t>Automated model checking can be leveraged to identify SPARQL injection vulnerabilities </a:t>
            </a:r>
            <a:r>
              <a:rPr lang="en-US"/>
              <a:t>that, if exploited, could significantly impact ontology accuracy</a:t>
            </a:r>
          </a:p>
        </p:txBody>
      </p:sp>
    </p:spTree>
    <p:extLst>
      <p:ext uri="{BB962C8B-B14F-4D97-AF65-F5344CB8AC3E}">
        <p14:creationId xmlns:p14="http://schemas.microsoft.com/office/powerpoint/2010/main" val="3932446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61F-47F2-E585-5E9F-671A6FCBFA1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3C5835E8-70A0-A19B-8BF1-D023B3571976}"/>
              </a:ext>
            </a:extLst>
          </p:cNvPr>
          <p:cNvSpPr>
            <a:spLocks noGrp="1"/>
          </p:cNvSpPr>
          <p:nvPr>
            <p:ph idx="1"/>
          </p:nvPr>
        </p:nvSpPr>
        <p:spPr/>
        <p:txBody>
          <a:bodyPr/>
          <a:lstStyle/>
          <a:p>
            <a:r>
              <a:rPr lang="en-US"/>
              <a:t>SPARQL</a:t>
            </a:r>
            <a:r>
              <a:rPr lang="en-US">
                <a:solidFill>
                  <a:srgbClr val="FF0000"/>
                </a:solidFill>
              </a:rPr>
              <a:t> </a:t>
            </a:r>
          </a:p>
          <a:p>
            <a:endParaRPr lang="en-US">
              <a:solidFill>
                <a:srgbClr val="FF0000"/>
              </a:solidFill>
            </a:endParaRPr>
          </a:p>
          <a:p>
            <a:r>
              <a:rPr lang="en-US"/>
              <a:t>MITRE D3FEND</a:t>
            </a:r>
          </a:p>
          <a:p>
            <a:endParaRPr lang="en-US"/>
          </a:p>
          <a:p>
            <a:r>
              <a:rPr lang="en-US"/>
              <a:t>Semantic Web Vulnerabilities</a:t>
            </a:r>
          </a:p>
          <a:p>
            <a:endParaRPr lang="en-US"/>
          </a:p>
          <a:p>
            <a:r>
              <a:rPr lang="en-US">
                <a:solidFill>
                  <a:srgbClr val="FF0000"/>
                </a:solidFill>
              </a:rPr>
              <a:t>Formal Verification Meets Ontology Enginering</a:t>
            </a:r>
          </a:p>
          <a:p>
            <a:endParaRPr lang="en-US"/>
          </a:p>
          <a:p>
            <a:endParaRPr lang="en-US"/>
          </a:p>
          <a:p>
            <a:endParaRPr lang="en-US"/>
          </a:p>
          <a:p>
            <a:endParaRPr lang="en-US"/>
          </a:p>
        </p:txBody>
      </p:sp>
    </p:spTree>
    <p:extLst>
      <p:ext uri="{BB962C8B-B14F-4D97-AF65-F5344CB8AC3E}">
        <p14:creationId xmlns:p14="http://schemas.microsoft.com/office/powerpoint/2010/main" val="38233395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DC95-2461-9690-ECF2-B28B804A5ED9}"/>
              </a:ext>
            </a:extLst>
          </p:cNvPr>
          <p:cNvSpPr>
            <a:spLocks noGrp="1"/>
          </p:cNvSpPr>
          <p:nvPr>
            <p:ph type="title"/>
          </p:nvPr>
        </p:nvSpPr>
        <p:spPr/>
        <p:txBody>
          <a:bodyPr/>
          <a:lstStyle/>
          <a:p>
            <a:r>
              <a:rPr lang="en-US"/>
              <a:t>Uses of Formal Methods </a:t>
            </a:r>
          </a:p>
        </p:txBody>
      </p:sp>
      <p:sp>
        <p:nvSpPr>
          <p:cNvPr id="3" name="Content Placeholder 2">
            <a:extLst>
              <a:ext uri="{FF2B5EF4-FFF2-40B4-BE49-F238E27FC236}">
                <a16:creationId xmlns:a16="http://schemas.microsoft.com/office/drawing/2014/main" id="{6639BE57-79C4-A158-01A6-4435AE719B7E}"/>
              </a:ext>
            </a:extLst>
          </p:cNvPr>
          <p:cNvSpPr>
            <a:spLocks noGrp="1"/>
          </p:cNvSpPr>
          <p:nvPr>
            <p:ph idx="1"/>
          </p:nvPr>
        </p:nvSpPr>
        <p:spPr/>
        <p:txBody>
          <a:bodyPr/>
          <a:lstStyle/>
          <a:p>
            <a:r>
              <a:rPr lang="en-US"/>
              <a:t>For some interpretations T, formulas p, and models M:</a:t>
            </a:r>
          </a:p>
          <a:p>
            <a:endParaRPr lang="en-US"/>
          </a:p>
          <a:p>
            <a:r>
              <a:rPr lang="en-US"/>
              <a:t>Is a fixed p true </a:t>
            </a:r>
            <a:r>
              <a:rPr lang="en-US" b="1"/>
              <a:t>for all T</a:t>
            </a:r>
            <a:r>
              <a:rPr lang="en-US"/>
              <a:t>?                   </a:t>
            </a:r>
            <a:endParaRPr lang="en-US" b="1">
              <a:solidFill>
                <a:schemeClr val="accent6"/>
              </a:solidFill>
            </a:endParaRPr>
          </a:p>
          <a:p>
            <a:r>
              <a:rPr lang="en-US"/>
              <a:t>Is a fixed p true </a:t>
            </a:r>
            <a:r>
              <a:rPr lang="en-US" b="1"/>
              <a:t>for some T</a:t>
            </a:r>
            <a:r>
              <a:rPr lang="en-US"/>
              <a:t>?              </a:t>
            </a:r>
            <a:endParaRPr lang="en-US" b="1">
              <a:solidFill>
                <a:schemeClr val="accent6"/>
              </a:solidFill>
            </a:endParaRPr>
          </a:p>
          <a:p>
            <a:r>
              <a:rPr lang="en-US"/>
              <a:t>For fixed M </a:t>
            </a:r>
            <a:r>
              <a:rPr lang="en-US" b="1"/>
              <a:t>what p makes M true</a:t>
            </a:r>
            <a:r>
              <a:rPr lang="en-US"/>
              <a:t>?   </a:t>
            </a:r>
            <a:endParaRPr lang="en-US" b="1">
              <a:solidFill>
                <a:schemeClr val="accent6"/>
              </a:solidFill>
            </a:endParaRPr>
          </a:p>
          <a:p>
            <a:r>
              <a:rPr lang="en-US"/>
              <a:t>For fixed M and p </a:t>
            </a:r>
            <a:r>
              <a:rPr lang="en-US" b="1"/>
              <a:t>does M model p</a:t>
            </a:r>
            <a:r>
              <a:rPr lang="en-US"/>
              <a:t>?  </a:t>
            </a:r>
            <a:endParaRPr lang="en-US" b="1">
              <a:solidFill>
                <a:schemeClr val="accent6"/>
              </a:solidFill>
            </a:endParaRPr>
          </a:p>
        </p:txBody>
      </p:sp>
    </p:spTree>
    <p:extLst>
      <p:ext uri="{BB962C8B-B14F-4D97-AF65-F5344CB8AC3E}">
        <p14:creationId xmlns:p14="http://schemas.microsoft.com/office/powerpoint/2010/main" val="57555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EE2F-93D0-39D6-FF04-DAB4CEBCDE67}"/>
              </a:ext>
            </a:extLst>
          </p:cNvPr>
          <p:cNvSpPr>
            <a:spLocks noGrp="1"/>
          </p:cNvSpPr>
          <p:nvPr>
            <p:ph type="title"/>
          </p:nvPr>
        </p:nvSpPr>
        <p:spPr/>
        <p:txBody>
          <a:bodyPr/>
          <a:lstStyle/>
          <a:p>
            <a:r>
              <a:rPr lang="en-US"/>
              <a:t>HTTP Protocol</a:t>
            </a:r>
          </a:p>
        </p:txBody>
      </p:sp>
      <p:sp>
        <p:nvSpPr>
          <p:cNvPr id="3" name="Content Placeholder 2">
            <a:extLst>
              <a:ext uri="{FF2B5EF4-FFF2-40B4-BE49-F238E27FC236}">
                <a16:creationId xmlns:a16="http://schemas.microsoft.com/office/drawing/2014/main" id="{65D60ED5-BDFB-0FE3-C5EF-6A543697CE88}"/>
              </a:ext>
            </a:extLst>
          </p:cNvPr>
          <p:cNvSpPr>
            <a:spLocks noGrp="1"/>
          </p:cNvSpPr>
          <p:nvPr>
            <p:ph idx="1"/>
          </p:nvPr>
        </p:nvSpPr>
        <p:spPr>
          <a:xfrm>
            <a:off x="838200" y="1825624"/>
            <a:ext cx="10515600" cy="5032375"/>
          </a:xfrm>
        </p:spPr>
        <p:txBody>
          <a:bodyPr>
            <a:normAutofit/>
          </a:bodyPr>
          <a:lstStyle/>
          <a:p>
            <a:r>
              <a:rPr lang="en-US"/>
              <a:t>SPARQL is protocol that specified how to send queries over the web to an endpoint</a:t>
            </a:r>
            <a:r>
              <a:rPr lang="en-US" i="1"/>
              <a:t> </a:t>
            </a:r>
            <a:r>
              <a:rPr lang="en-US"/>
              <a:t>using HTTP requests</a:t>
            </a:r>
          </a:p>
          <a:p>
            <a:endParaRPr lang="en-US"/>
          </a:p>
          <a:p>
            <a:r>
              <a:rPr lang="en-US"/>
              <a:t>A </a:t>
            </a:r>
            <a:r>
              <a:rPr lang="en-US" i="1"/>
              <a:t>protocol </a:t>
            </a:r>
            <a:r>
              <a:rPr lang="en-US"/>
              <a:t>in this context is a set of rules that prescribe how parties communicate</a:t>
            </a:r>
          </a:p>
          <a:p>
            <a:endParaRPr lang="en-US"/>
          </a:p>
          <a:p>
            <a:r>
              <a:rPr lang="en-US"/>
              <a:t>HTTP is a protocol defined between a client – software that reads data from a server – and a server – where the data is stored </a:t>
            </a:r>
          </a:p>
          <a:p>
            <a:endParaRPr lang="en-US"/>
          </a:p>
          <a:p>
            <a:endParaRPr lang="en-US"/>
          </a:p>
        </p:txBody>
      </p:sp>
    </p:spTree>
    <p:extLst>
      <p:ext uri="{BB962C8B-B14F-4D97-AF65-F5344CB8AC3E}">
        <p14:creationId xmlns:p14="http://schemas.microsoft.com/office/powerpoint/2010/main" val="659622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DC95-2461-9690-ECF2-B28B804A5ED9}"/>
              </a:ext>
            </a:extLst>
          </p:cNvPr>
          <p:cNvSpPr>
            <a:spLocks noGrp="1"/>
          </p:cNvSpPr>
          <p:nvPr>
            <p:ph type="title"/>
          </p:nvPr>
        </p:nvSpPr>
        <p:spPr/>
        <p:txBody>
          <a:bodyPr/>
          <a:lstStyle/>
          <a:p>
            <a:r>
              <a:rPr lang="en-US"/>
              <a:t>Uses of Formal Methods </a:t>
            </a:r>
          </a:p>
        </p:txBody>
      </p:sp>
      <p:sp>
        <p:nvSpPr>
          <p:cNvPr id="3" name="Content Placeholder 2">
            <a:extLst>
              <a:ext uri="{FF2B5EF4-FFF2-40B4-BE49-F238E27FC236}">
                <a16:creationId xmlns:a16="http://schemas.microsoft.com/office/drawing/2014/main" id="{6639BE57-79C4-A158-01A6-4435AE719B7E}"/>
              </a:ext>
            </a:extLst>
          </p:cNvPr>
          <p:cNvSpPr>
            <a:spLocks noGrp="1"/>
          </p:cNvSpPr>
          <p:nvPr>
            <p:ph idx="1"/>
          </p:nvPr>
        </p:nvSpPr>
        <p:spPr/>
        <p:txBody>
          <a:bodyPr/>
          <a:lstStyle/>
          <a:p>
            <a:r>
              <a:rPr lang="en-US"/>
              <a:t>For some interpretations T, formulas p, and models M:</a:t>
            </a:r>
          </a:p>
          <a:p>
            <a:pPr marL="0" indent="0">
              <a:buNone/>
            </a:pPr>
            <a:endParaRPr lang="en-US"/>
          </a:p>
          <a:p>
            <a:r>
              <a:rPr lang="en-US"/>
              <a:t>Is a fixed p true </a:t>
            </a:r>
            <a:r>
              <a:rPr lang="en-US" b="1"/>
              <a:t>for all T</a:t>
            </a:r>
            <a:r>
              <a:rPr lang="en-US"/>
              <a:t>?                   </a:t>
            </a:r>
            <a:r>
              <a:rPr lang="en-US" b="1">
                <a:solidFill>
                  <a:schemeClr val="accent6"/>
                </a:solidFill>
              </a:rPr>
              <a:t>Proof Checking/Assistants</a:t>
            </a:r>
          </a:p>
          <a:p>
            <a:r>
              <a:rPr lang="en-US"/>
              <a:t>Is a fixed p true </a:t>
            </a:r>
            <a:r>
              <a:rPr lang="en-US" b="1"/>
              <a:t>for some T</a:t>
            </a:r>
            <a:r>
              <a:rPr lang="en-US"/>
              <a:t>?              </a:t>
            </a:r>
            <a:endParaRPr lang="en-US" b="1">
              <a:solidFill>
                <a:schemeClr val="accent6"/>
              </a:solidFill>
            </a:endParaRPr>
          </a:p>
          <a:p>
            <a:r>
              <a:rPr lang="en-US"/>
              <a:t>For fixed M </a:t>
            </a:r>
            <a:r>
              <a:rPr lang="en-US" b="1"/>
              <a:t>what p makes M true</a:t>
            </a:r>
            <a:r>
              <a:rPr lang="en-US"/>
              <a:t>?   </a:t>
            </a:r>
            <a:endParaRPr lang="en-US" b="1">
              <a:solidFill>
                <a:schemeClr val="accent6"/>
              </a:solidFill>
            </a:endParaRPr>
          </a:p>
          <a:p>
            <a:r>
              <a:rPr lang="en-US"/>
              <a:t>For fixed M and p </a:t>
            </a:r>
            <a:r>
              <a:rPr lang="en-US" b="1"/>
              <a:t>does M model p</a:t>
            </a:r>
            <a:r>
              <a:rPr lang="en-US"/>
              <a:t>?  </a:t>
            </a:r>
            <a:endParaRPr lang="en-US" b="1">
              <a:solidFill>
                <a:schemeClr val="accent6"/>
              </a:solidFill>
            </a:endParaRPr>
          </a:p>
        </p:txBody>
      </p:sp>
    </p:spTree>
    <p:extLst>
      <p:ext uri="{BB962C8B-B14F-4D97-AF65-F5344CB8AC3E}">
        <p14:creationId xmlns:p14="http://schemas.microsoft.com/office/powerpoint/2010/main" val="666645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DC95-2461-9690-ECF2-B28B804A5ED9}"/>
              </a:ext>
            </a:extLst>
          </p:cNvPr>
          <p:cNvSpPr>
            <a:spLocks noGrp="1"/>
          </p:cNvSpPr>
          <p:nvPr>
            <p:ph type="title"/>
          </p:nvPr>
        </p:nvSpPr>
        <p:spPr/>
        <p:txBody>
          <a:bodyPr/>
          <a:lstStyle/>
          <a:p>
            <a:r>
              <a:rPr lang="en-US"/>
              <a:t>Uses of Formal Methods </a:t>
            </a:r>
          </a:p>
        </p:txBody>
      </p:sp>
      <p:sp>
        <p:nvSpPr>
          <p:cNvPr id="3" name="Content Placeholder 2">
            <a:extLst>
              <a:ext uri="{FF2B5EF4-FFF2-40B4-BE49-F238E27FC236}">
                <a16:creationId xmlns:a16="http://schemas.microsoft.com/office/drawing/2014/main" id="{6639BE57-79C4-A158-01A6-4435AE719B7E}"/>
              </a:ext>
            </a:extLst>
          </p:cNvPr>
          <p:cNvSpPr>
            <a:spLocks noGrp="1"/>
          </p:cNvSpPr>
          <p:nvPr>
            <p:ph idx="1"/>
          </p:nvPr>
        </p:nvSpPr>
        <p:spPr/>
        <p:txBody>
          <a:bodyPr/>
          <a:lstStyle/>
          <a:p>
            <a:r>
              <a:rPr lang="en-US"/>
              <a:t>For some interpretations T, formulas p, and models M:</a:t>
            </a:r>
          </a:p>
          <a:p>
            <a:pPr marL="0" indent="0">
              <a:buNone/>
            </a:pPr>
            <a:endParaRPr lang="en-US"/>
          </a:p>
          <a:p>
            <a:r>
              <a:rPr lang="en-US"/>
              <a:t>Is a fixed p true </a:t>
            </a:r>
            <a:r>
              <a:rPr lang="en-US" b="1"/>
              <a:t>for all T</a:t>
            </a:r>
            <a:r>
              <a:rPr lang="en-US"/>
              <a:t>?                   </a:t>
            </a:r>
            <a:r>
              <a:rPr lang="en-US" b="1">
                <a:solidFill>
                  <a:schemeClr val="accent6"/>
                </a:solidFill>
              </a:rPr>
              <a:t>Proof Checking/Assistants</a:t>
            </a:r>
          </a:p>
          <a:p>
            <a:r>
              <a:rPr lang="en-US"/>
              <a:t>Is a fixed p true </a:t>
            </a:r>
            <a:r>
              <a:rPr lang="en-US" b="1"/>
              <a:t>for some T</a:t>
            </a:r>
            <a:r>
              <a:rPr lang="en-US"/>
              <a:t>?              </a:t>
            </a:r>
            <a:r>
              <a:rPr lang="en-US" b="1">
                <a:solidFill>
                  <a:schemeClr val="accent6"/>
                </a:solidFill>
              </a:rPr>
              <a:t>SAT Solving</a:t>
            </a:r>
          </a:p>
          <a:p>
            <a:r>
              <a:rPr lang="en-US"/>
              <a:t>For fixed M </a:t>
            </a:r>
            <a:r>
              <a:rPr lang="en-US" b="1"/>
              <a:t>what p makes M true</a:t>
            </a:r>
            <a:r>
              <a:rPr lang="en-US"/>
              <a:t>? </a:t>
            </a:r>
          </a:p>
          <a:p>
            <a:r>
              <a:rPr lang="en-US"/>
              <a:t>For fixed M and p </a:t>
            </a:r>
            <a:r>
              <a:rPr lang="en-US" b="1"/>
              <a:t>does M model p</a:t>
            </a:r>
            <a:r>
              <a:rPr lang="en-US"/>
              <a:t>?  </a:t>
            </a:r>
            <a:endParaRPr lang="en-US" b="1">
              <a:solidFill>
                <a:schemeClr val="accent6"/>
              </a:solidFill>
            </a:endParaRPr>
          </a:p>
        </p:txBody>
      </p:sp>
    </p:spTree>
    <p:extLst>
      <p:ext uri="{BB962C8B-B14F-4D97-AF65-F5344CB8AC3E}">
        <p14:creationId xmlns:p14="http://schemas.microsoft.com/office/powerpoint/2010/main" val="35651787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DC95-2461-9690-ECF2-B28B804A5ED9}"/>
              </a:ext>
            </a:extLst>
          </p:cNvPr>
          <p:cNvSpPr>
            <a:spLocks noGrp="1"/>
          </p:cNvSpPr>
          <p:nvPr>
            <p:ph type="title"/>
          </p:nvPr>
        </p:nvSpPr>
        <p:spPr/>
        <p:txBody>
          <a:bodyPr/>
          <a:lstStyle/>
          <a:p>
            <a:r>
              <a:rPr lang="en-US"/>
              <a:t>Uses of Formal Methods </a:t>
            </a:r>
          </a:p>
        </p:txBody>
      </p:sp>
      <p:sp>
        <p:nvSpPr>
          <p:cNvPr id="3" name="Content Placeholder 2">
            <a:extLst>
              <a:ext uri="{FF2B5EF4-FFF2-40B4-BE49-F238E27FC236}">
                <a16:creationId xmlns:a16="http://schemas.microsoft.com/office/drawing/2014/main" id="{6639BE57-79C4-A158-01A6-4435AE719B7E}"/>
              </a:ext>
            </a:extLst>
          </p:cNvPr>
          <p:cNvSpPr>
            <a:spLocks noGrp="1"/>
          </p:cNvSpPr>
          <p:nvPr>
            <p:ph idx="1"/>
          </p:nvPr>
        </p:nvSpPr>
        <p:spPr/>
        <p:txBody>
          <a:bodyPr/>
          <a:lstStyle/>
          <a:p>
            <a:r>
              <a:rPr lang="en-US"/>
              <a:t>For some interpretations T, formulas p, and models M:</a:t>
            </a:r>
          </a:p>
          <a:p>
            <a:pPr marL="0" indent="0">
              <a:buNone/>
            </a:pPr>
            <a:endParaRPr lang="en-US"/>
          </a:p>
          <a:p>
            <a:r>
              <a:rPr lang="en-US"/>
              <a:t>Is a fixed p true </a:t>
            </a:r>
            <a:r>
              <a:rPr lang="en-US" b="1"/>
              <a:t>for all T</a:t>
            </a:r>
            <a:r>
              <a:rPr lang="en-US"/>
              <a:t>?                   </a:t>
            </a:r>
            <a:r>
              <a:rPr lang="en-US" b="1">
                <a:solidFill>
                  <a:schemeClr val="accent6"/>
                </a:solidFill>
              </a:rPr>
              <a:t>Proof Checking/Assistants</a:t>
            </a:r>
          </a:p>
          <a:p>
            <a:r>
              <a:rPr lang="en-US"/>
              <a:t>Is a fixed p true </a:t>
            </a:r>
            <a:r>
              <a:rPr lang="en-US" b="1"/>
              <a:t>for some T</a:t>
            </a:r>
            <a:r>
              <a:rPr lang="en-US"/>
              <a:t>?              </a:t>
            </a:r>
            <a:r>
              <a:rPr lang="en-US" b="1">
                <a:solidFill>
                  <a:schemeClr val="accent6"/>
                </a:solidFill>
              </a:rPr>
              <a:t>SAT Solving</a:t>
            </a:r>
          </a:p>
          <a:p>
            <a:r>
              <a:rPr lang="en-US"/>
              <a:t>For fixed M </a:t>
            </a:r>
            <a:r>
              <a:rPr lang="en-US" b="1"/>
              <a:t>what p makes M true</a:t>
            </a:r>
            <a:r>
              <a:rPr lang="en-US"/>
              <a:t>?   </a:t>
            </a:r>
            <a:r>
              <a:rPr lang="en-US" b="1">
                <a:solidFill>
                  <a:schemeClr val="accent6"/>
                </a:solidFill>
              </a:rPr>
              <a:t>Model Synthesis</a:t>
            </a:r>
          </a:p>
          <a:p>
            <a:r>
              <a:rPr lang="en-US"/>
              <a:t>For fixed M and p </a:t>
            </a:r>
            <a:r>
              <a:rPr lang="en-US" b="1"/>
              <a:t>does M model p</a:t>
            </a:r>
            <a:r>
              <a:rPr lang="en-US"/>
              <a:t>?  </a:t>
            </a:r>
            <a:endParaRPr lang="en-US" b="1">
              <a:solidFill>
                <a:schemeClr val="accent6"/>
              </a:solidFill>
            </a:endParaRPr>
          </a:p>
        </p:txBody>
      </p:sp>
    </p:spTree>
    <p:extLst>
      <p:ext uri="{BB962C8B-B14F-4D97-AF65-F5344CB8AC3E}">
        <p14:creationId xmlns:p14="http://schemas.microsoft.com/office/powerpoint/2010/main" val="2741966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DC95-2461-9690-ECF2-B28B804A5ED9}"/>
              </a:ext>
            </a:extLst>
          </p:cNvPr>
          <p:cNvSpPr>
            <a:spLocks noGrp="1"/>
          </p:cNvSpPr>
          <p:nvPr>
            <p:ph type="title"/>
          </p:nvPr>
        </p:nvSpPr>
        <p:spPr/>
        <p:txBody>
          <a:bodyPr/>
          <a:lstStyle/>
          <a:p>
            <a:r>
              <a:rPr lang="en-US"/>
              <a:t>Uses of Formal Methods </a:t>
            </a:r>
          </a:p>
        </p:txBody>
      </p:sp>
      <p:sp>
        <p:nvSpPr>
          <p:cNvPr id="3" name="Content Placeholder 2">
            <a:extLst>
              <a:ext uri="{FF2B5EF4-FFF2-40B4-BE49-F238E27FC236}">
                <a16:creationId xmlns:a16="http://schemas.microsoft.com/office/drawing/2014/main" id="{6639BE57-79C4-A158-01A6-4435AE719B7E}"/>
              </a:ext>
            </a:extLst>
          </p:cNvPr>
          <p:cNvSpPr>
            <a:spLocks noGrp="1"/>
          </p:cNvSpPr>
          <p:nvPr>
            <p:ph idx="1"/>
          </p:nvPr>
        </p:nvSpPr>
        <p:spPr/>
        <p:txBody>
          <a:bodyPr/>
          <a:lstStyle/>
          <a:p>
            <a:r>
              <a:rPr lang="en-US"/>
              <a:t>For some interpretations T, formulas p, and models M:</a:t>
            </a:r>
          </a:p>
          <a:p>
            <a:pPr marL="0" indent="0">
              <a:buNone/>
            </a:pPr>
            <a:endParaRPr lang="en-US"/>
          </a:p>
          <a:p>
            <a:r>
              <a:rPr lang="en-US"/>
              <a:t>Is a fixed p true </a:t>
            </a:r>
            <a:r>
              <a:rPr lang="en-US" b="1"/>
              <a:t>for all T</a:t>
            </a:r>
            <a:r>
              <a:rPr lang="en-US"/>
              <a:t>?                   </a:t>
            </a:r>
            <a:r>
              <a:rPr lang="en-US" b="1">
                <a:solidFill>
                  <a:schemeClr val="accent6"/>
                </a:solidFill>
              </a:rPr>
              <a:t>Proof Checking/Assistants</a:t>
            </a:r>
          </a:p>
          <a:p>
            <a:r>
              <a:rPr lang="en-US"/>
              <a:t>Is a fixed p true </a:t>
            </a:r>
            <a:r>
              <a:rPr lang="en-US" b="1"/>
              <a:t>for some T</a:t>
            </a:r>
            <a:r>
              <a:rPr lang="en-US"/>
              <a:t>?              </a:t>
            </a:r>
            <a:r>
              <a:rPr lang="en-US" b="1">
                <a:solidFill>
                  <a:schemeClr val="accent6"/>
                </a:solidFill>
              </a:rPr>
              <a:t>SAT Solving</a:t>
            </a:r>
          </a:p>
          <a:p>
            <a:r>
              <a:rPr lang="en-US"/>
              <a:t>For fixed M </a:t>
            </a:r>
            <a:r>
              <a:rPr lang="en-US" b="1"/>
              <a:t>what p makes M true</a:t>
            </a:r>
            <a:r>
              <a:rPr lang="en-US"/>
              <a:t>?   </a:t>
            </a:r>
            <a:r>
              <a:rPr lang="en-US" b="1">
                <a:solidFill>
                  <a:schemeClr val="accent6"/>
                </a:solidFill>
              </a:rPr>
              <a:t>Model Synthesis</a:t>
            </a:r>
          </a:p>
          <a:p>
            <a:r>
              <a:rPr lang="en-US"/>
              <a:t>For fixed M and p </a:t>
            </a:r>
            <a:r>
              <a:rPr lang="en-US" b="1"/>
              <a:t>does M model p</a:t>
            </a:r>
            <a:r>
              <a:rPr lang="en-US"/>
              <a:t>?  </a:t>
            </a:r>
            <a:r>
              <a:rPr lang="en-US" b="1">
                <a:solidFill>
                  <a:schemeClr val="accent6"/>
                </a:solidFill>
              </a:rPr>
              <a:t>Model Checking</a:t>
            </a:r>
          </a:p>
        </p:txBody>
      </p:sp>
    </p:spTree>
    <p:extLst>
      <p:ext uri="{BB962C8B-B14F-4D97-AF65-F5344CB8AC3E}">
        <p14:creationId xmlns:p14="http://schemas.microsoft.com/office/powerpoint/2010/main" val="23648103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DC95-2461-9690-ECF2-B28B804A5ED9}"/>
              </a:ext>
            </a:extLst>
          </p:cNvPr>
          <p:cNvSpPr>
            <a:spLocks noGrp="1"/>
          </p:cNvSpPr>
          <p:nvPr>
            <p:ph type="title"/>
          </p:nvPr>
        </p:nvSpPr>
        <p:spPr/>
        <p:txBody>
          <a:bodyPr/>
          <a:lstStyle/>
          <a:p>
            <a:r>
              <a:rPr lang="en-US"/>
              <a:t>Uses of Formal Methods </a:t>
            </a:r>
          </a:p>
        </p:txBody>
      </p:sp>
      <p:sp>
        <p:nvSpPr>
          <p:cNvPr id="3" name="Content Placeholder 2">
            <a:extLst>
              <a:ext uri="{FF2B5EF4-FFF2-40B4-BE49-F238E27FC236}">
                <a16:creationId xmlns:a16="http://schemas.microsoft.com/office/drawing/2014/main" id="{6639BE57-79C4-A158-01A6-4435AE719B7E}"/>
              </a:ext>
            </a:extLst>
          </p:cNvPr>
          <p:cNvSpPr>
            <a:spLocks noGrp="1"/>
          </p:cNvSpPr>
          <p:nvPr>
            <p:ph idx="1"/>
          </p:nvPr>
        </p:nvSpPr>
        <p:spPr/>
        <p:txBody>
          <a:bodyPr/>
          <a:lstStyle/>
          <a:p>
            <a:r>
              <a:rPr lang="en-US"/>
              <a:t>For some interpretations T, formulas p, and models M:</a:t>
            </a:r>
          </a:p>
          <a:p>
            <a:pPr marL="0" indent="0">
              <a:buNone/>
            </a:pPr>
            <a:endParaRPr lang="en-US"/>
          </a:p>
          <a:p>
            <a:r>
              <a:rPr lang="en-US"/>
              <a:t>Is a fixed p true </a:t>
            </a:r>
            <a:r>
              <a:rPr lang="en-US" b="1"/>
              <a:t>for all T</a:t>
            </a:r>
            <a:r>
              <a:rPr lang="en-US"/>
              <a:t>?                   </a:t>
            </a:r>
            <a:r>
              <a:rPr lang="en-US" b="1">
                <a:solidFill>
                  <a:schemeClr val="accent6"/>
                </a:solidFill>
              </a:rPr>
              <a:t>Proof Checking/Assistants</a:t>
            </a:r>
          </a:p>
          <a:p>
            <a:r>
              <a:rPr lang="en-US"/>
              <a:t>Is a fixed p true </a:t>
            </a:r>
            <a:r>
              <a:rPr lang="en-US" b="1"/>
              <a:t>for some T</a:t>
            </a:r>
            <a:r>
              <a:rPr lang="en-US"/>
              <a:t>?              </a:t>
            </a:r>
            <a:r>
              <a:rPr lang="en-US" b="1">
                <a:solidFill>
                  <a:schemeClr val="accent6"/>
                </a:solidFill>
              </a:rPr>
              <a:t>SAT Solving</a:t>
            </a:r>
          </a:p>
          <a:p>
            <a:r>
              <a:rPr lang="en-US"/>
              <a:t>For fixed M </a:t>
            </a:r>
            <a:r>
              <a:rPr lang="en-US" b="1"/>
              <a:t>what p makes M true</a:t>
            </a:r>
            <a:r>
              <a:rPr lang="en-US"/>
              <a:t>?   </a:t>
            </a:r>
            <a:r>
              <a:rPr lang="en-US" b="1">
                <a:solidFill>
                  <a:schemeClr val="accent6"/>
                </a:solidFill>
              </a:rPr>
              <a:t>Model Synthesis</a:t>
            </a:r>
          </a:p>
          <a:p>
            <a:r>
              <a:rPr lang="en-US"/>
              <a:t>For fixed M and p </a:t>
            </a:r>
            <a:r>
              <a:rPr lang="en-US" b="1"/>
              <a:t>does M model p</a:t>
            </a:r>
            <a:r>
              <a:rPr lang="en-US"/>
              <a:t>?  </a:t>
            </a:r>
            <a:r>
              <a:rPr lang="en-US" b="1">
                <a:solidFill>
                  <a:schemeClr val="accent6"/>
                </a:solidFill>
              </a:rPr>
              <a:t>Model Checking</a:t>
            </a:r>
          </a:p>
        </p:txBody>
      </p:sp>
      <p:sp>
        <p:nvSpPr>
          <p:cNvPr id="4" name="Oval 3">
            <a:extLst>
              <a:ext uri="{FF2B5EF4-FFF2-40B4-BE49-F238E27FC236}">
                <a16:creationId xmlns:a16="http://schemas.microsoft.com/office/drawing/2014/main" id="{6FFDF9BC-2D5D-747F-FE89-F1D20E84FDEF}"/>
              </a:ext>
            </a:extLst>
          </p:cNvPr>
          <p:cNvSpPr/>
          <p:nvPr/>
        </p:nvSpPr>
        <p:spPr>
          <a:xfrm>
            <a:off x="421106" y="4278489"/>
            <a:ext cx="9197028" cy="67733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642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5910-04C0-E590-C37C-1E287CA92A51}"/>
              </a:ext>
            </a:extLst>
          </p:cNvPr>
          <p:cNvSpPr>
            <a:spLocks noGrp="1"/>
          </p:cNvSpPr>
          <p:nvPr>
            <p:ph type="title"/>
          </p:nvPr>
        </p:nvSpPr>
        <p:spPr/>
        <p:txBody>
          <a:bodyPr/>
          <a:lstStyle/>
          <a:p>
            <a:r>
              <a:rPr lang="en-US"/>
              <a:t>Formal Verification</a:t>
            </a:r>
          </a:p>
        </p:txBody>
      </p:sp>
      <p:sp>
        <p:nvSpPr>
          <p:cNvPr id="3" name="Content Placeholder 2">
            <a:extLst>
              <a:ext uri="{FF2B5EF4-FFF2-40B4-BE49-F238E27FC236}">
                <a16:creationId xmlns:a16="http://schemas.microsoft.com/office/drawing/2014/main" id="{953DB3C9-C426-1CB4-03B3-88E933DAF90B}"/>
              </a:ext>
            </a:extLst>
          </p:cNvPr>
          <p:cNvSpPr>
            <a:spLocks noGrp="1"/>
          </p:cNvSpPr>
          <p:nvPr>
            <p:ph idx="1"/>
          </p:nvPr>
        </p:nvSpPr>
        <p:spPr/>
        <p:txBody>
          <a:bodyPr/>
          <a:lstStyle/>
          <a:p>
            <a:r>
              <a:rPr lang="en-US" i="1"/>
              <a:t>Formal verification </a:t>
            </a:r>
            <a:r>
              <a:rPr lang="en-US"/>
              <a:t>involves constructing an </a:t>
            </a:r>
            <a:r>
              <a:rPr lang="en-US" b="1"/>
              <a:t>intended model </a:t>
            </a:r>
            <a:r>
              <a:rPr lang="en-US"/>
              <a:t>of some system architecture, such as hardware, software, communication protocols, business logic, etc... </a:t>
            </a:r>
          </a:p>
          <a:p>
            <a:endParaRPr lang="en-US"/>
          </a:p>
          <a:p>
            <a:r>
              <a:rPr lang="en-US"/>
              <a:t>...described by a </a:t>
            </a:r>
            <a:r>
              <a:rPr lang="en-US" b="1"/>
              <a:t>specification </a:t>
            </a:r>
            <a:r>
              <a:rPr lang="en-US"/>
              <a:t>in a formal language...</a:t>
            </a:r>
          </a:p>
          <a:p>
            <a:endParaRPr lang="en-US"/>
          </a:p>
          <a:p>
            <a:r>
              <a:rPr lang="en-US"/>
              <a:t>...so that automated model checking tools can be used to determine whether a </a:t>
            </a:r>
            <a:r>
              <a:rPr lang="en-US" b="1"/>
              <a:t>formal model </a:t>
            </a:r>
            <a:r>
              <a:rPr lang="en-US"/>
              <a:t>of the </a:t>
            </a:r>
            <a:r>
              <a:rPr lang="en-US" b="1"/>
              <a:t>specification</a:t>
            </a:r>
            <a:r>
              <a:rPr lang="en-US"/>
              <a:t> satisfies the</a:t>
            </a:r>
            <a:r>
              <a:rPr lang="en-US" b="1"/>
              <a:t> intended model </a:t>
            </a:r>
            <a:r>
              <a:rPr lang="en-US"/>
              <a:t>of the architecture</a:t>
            </a:r>
            <a:endParaRPr lang="en-US" b="1"/>
          </a:p>
        </p:txBody>
      </p:sp>
    </p:spTree>
    <p:extLst>
      <p:ext uri="{BB962C8B-B14F-4D97-AF65-F5344CB8AC3E}">
        <p14:creationId xmlns:p14="http://schemas.microsoft.com/office/powerpoint/2010/main" val="37779713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5910-04C0-E590-C37C-1E287CA92A51}"/>
              </a:ext>
            </a:extLst>
          </p:cNvPr>
          <p:cNvSpPr>
            <a:spLocks noGrp="1"/>
          </p:cNvSpPr>
          <p:nvPr>
            <p:ph type="title"/>
          </p:nvPr>
        </p:nvSpPr>
        <p:spPr/>
        <p:txBody>
          <a:bodyPr/>
          <a:lstStyle/>
          <a:p>
            <a:r>
              <a:rPr lang="en-US"/>
              <a:t>Key Observation</a:t>
            </a:r>
          </a:p>
        </p:txBody>
      </p:sp>
      <p:sp>
        <p:nvSpPr>
          <p:cNvPr id="3" name="Content Placeholder 2">
            <a:extLst>
              <a:ext uri="{FF2B5EF4-FFF2-40B4-BE49-F238E27FC236}">
                <a16:creationId xmlns:a16="http://schemas.microsoft.com/office/drawing/2014/main" id="{953DB3C9-C426-1CB4-03B3-88E933DAF90B}"/>
              </a:ext>
            </a:extLst>
          </p:cNvPr>
          <p:cNvSpPr>
            <a:spLocks noGrp="1"/>
          </p:cNvSpPr>
          <p:nvPr>
            <p:ph idx="1"/>
          </p:nvPr>
        </p:nvSpPr>
        <p:spPr>
          <a:xfrm>
            <a:off x="838200" y="1825625"/>
            <a:ext cx="10515600" cy="4862558"/>
          </a:xfrm>
        </p:spPr>
        <p:txBody>
          <a:bodyPr>
            <a:normAutofit/>
          </a:bodyPr>
          <a:lstStyle/>
          <a:p>
            <a:r>
              <a:rPr lang="en-US"/>
              <a:t>Ontology artifacts are often components of </a:t>
            </a:r>
            <a:r>
              <a:rPr lang="en-US" b="1">
                <a:solidFill>
                  <a:schemeClr val="accent6"/>
                </a:solidFill>
              </a:rPr>
              <a:t>distributed, concurrent systems</a:t>
            </a:r>
          </a:p>
          <a:p>
            <a:endParaRPr lang="en-US"/>
          </a:p>
          <a:p>
            <a:r>
              <a:rPr lang="en-US" i="1"/>
              <a:t>Distributed System </a:t>
            </a:r>
            <a:r>
              <a:rPr lang="en-US"/>
              <a:t>– Connected sub-systems </a:t>
            </a:r>
            <a:br>
              <a:rPr lang="en-US"/>
            </a:br>
            <a:r>
              <a:rPr lang="en-US"/>
              <a:t>lacking access to a global memory</a:t>
            </a:r>
          </a:p>
          <a:p>
            <a:endParaRPr lang="en-US"/>
          </a:p>
          <a:p>
            <a:r>
              <a:rPr lang="en-US"/>
              <a:t>Ontologies are being used more and </a:t>
            </a:r>
            <a:br>
              <a:rPr lang="en-US"/>
            </a:br>
            <a:r>
              <a:rPr lang="en-US"/>
              <a:t>more often to address coordination, </a:t>
            </a:r>
            <a:br>
              <a:rPr lang="en-US"/>
            </a:br>
            <a:r>
              <a:rPr lang="en-US"/>
              <a:t>reasoning, integration, and collaboration </a:t>
            </a:r>
            <a:br>
              <a:rPr lang="en-US"/>
            </a:br>
            <a:r>
              <a:rPr lang="en-US"/>
              <a:t>issues that arise in distributed systems</a:t>
            </a:r>
          </a:p>
          <a:p>
            <a:endParaRPr lang="en-US"/>
          </a:p>
          <a:p>
            <a:endParaRPr lang="en-US"/>
          </a:p>
        </p:txBody>
      </p:sp>
      <p:pic>
        <p:nvPicPr>
          <p:cNvPr id="5" name="Picture 4" descr="A diagram of communication network&#10;&#10;Description automatically generated with low confidence">
            <a:extLst>
              <a:ext uri="{FF2B5EF4-FFF2-40B4-BE49-F238E27FC236}">
                <a16:creationId xmlns:a16="http://schemas.microsoft.com/office/drawing/2014/main" id="{E5473E8A-B028-6B5A-6487-77EB4385907F}"/>
              </a:ext>
            </a:extLst>
          </p:cNvPr>
          <p:cNvPicPr>
            <a:picLocks noChangeAspect="1"/>
          </p:cNvPicPr>
          <p:nvPr/>
        </p:nvPicPr>
        <p:blipFill>
          <a:blip r:embed="rId2">
            <a:alphaModFix amt="19000"/>
          </a:blip>
          <a:stretch>
            <a:fillRect/>
          </a:stretch>
        </p:blipFill>
        <p:spPr>
          <a:xfrm>
            <a:off x="6700603" y="2752283"/>
            <a:ext cx="5491397" cy="4105717"/>
          </a:xfrm>
          <a:prstGeom prst="rect">
            <a:avLst/>
          </a:prstGeom>
        </p:spPr>
      </p:pic>
    </p:spTree>
    <p:extLst>
      <p:ext uri="{BB962C8B-B14F-4D97-AF65-F5344CB8AC3E}">
        <p14:creationId xmlns:p14="http://schemas.microsoft.com/office/powerpoint/2010/main" val="20671493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5910-04C0-E590-C37C-1E287CA92A51}"/>
              </a:ext>
            </a:extLst>
          </p:cNvPr>
          <p:cNvSpPr>
            <a:spLocks noGrp="1"/>
          </p:cNvSpPr>
          <p:nvPr>
            <p:ph type="title"/>
          </p:nvPr>
        </p:nvSpPr>
        <p:spPr/>
        <p:txBody>
          <a:bodyPr/>
          <a:lstStyle/>
          <a:p>
            <a:r>
              <a:rPr lang="en-US"/>
              <a:t>Key Observation</a:t>
            </a:r>
          </a:p>
        </p:txBody>
      </p:sp>
      <p:sp>
        <p:nvSpPr>
          <p:cNvPr id="3" name="Content Placeholder 2">
            <a:extLst>
              <a:ext uri="{FF2B5EF4-FFF2-40B4-BE49-F238E27FC236}">
                <a16:creationId xmlns:a16="http://schemas.microsoft.com/office/drawing/2014/main" id="{953DB3C9-C426-1CB4-03B3-88E933DAF90B}"/>
              </a:ext>
            </a:extLst>
          </p:cNvPr>
          <p:cNvSpPr>
            <a:spLocks noGrp="1"/>
          </p:cNvSpPr>
          <p:nvPr>
            <p:ph idx="1"/>
          </p:nvPr>
        </p:nvSpPr>
        <p:spPr>
          <a:xfrm>
            <a:off x="838200" y="1825625"/>
            <a:ext cx="10515600" cy="4862558"/>
          </a:xfrm>
        </p:spPr>
        <p:txBody>
          <a:bodyPr>
            <a:normAutofit/>
          </a:bodyPr>
          <a:lstStyle/>
          <a:p>
            <a:r>
              <a:rPr lang="en-US"/>
              <a:t>For example, OWL2 cannot express the Allen </a:t>
            </a:r>
            <a:br>
              <a:rPr lang="en-US"/>
            </a:br>
            <a:r>
              <a:rPr lang="en-US"/>
              <a:t>Interval Relations but an ontology artifact </a:t>
            </a:r>
            <a:br>
              <a:rPr lang="en-US"/>
            </a:br>
            <a:r>
              <a:rPr lang="en-US"/>
              <a:t>using </a:t>
            </a:r>
            <a:r>
              <a:rPr lang="en-US" i="1"/>
              <a:t>before</a:t>
            </a:r>
            <a:r>
              <a:rPr lang="en-US"/>
              <a:t> and </a:t>
            </a:r>
            <a:r>
              <a:rPr lang="en-US" i="1"/>
              <a:t>meets </a:t>
            </a:r>
            <a:r>
              <a:rPr lang="en-US"/>
              <a:t>embedded in a larger </a:t>
            </a:r>
            <a:br>
              <a:rPr lang="en-US"/>
            </a:br>
            <a:r>
              <a:rPr lang="en-US"/>
              <a:t>system may behave as if, say, </a:t>
            </a:r>
            <a:r>
              <a:rPr lang="en-US" i="1"/>
              <a:t>before </a:t>
            </a:r>
            <a:br>
              <a:rPr lang="en-US" i="1"/>
            </a:br>
            <a:r>
              <a:rPr lang="en-US"/>
              <a:t>and</a:t>
            </a:r>
            <a:r>
              <a:rPr lang="en-US" i="1"/>
              <a:t> meets </a:t>
            </a:r>
            <a:r>
              <a:rPr lang="en-US"/>
              <a:t>are irreflexive </a:t>
            </a:r>
          </a:p>
          <a:p>
            <a:endParaRPr lang="en-US"/>
          </a:p>
          <a:p>
            <a:r>
              <a:rPr lang="en-US" b="1">
                <a:solidFill>
                  <a:schemeClr val="accent6"/>
                </a:solidFill>
              </a:rPr>
              <a:t>Modeling the larger system </a:t>
            </a:r>
            <a:br>
              <a:rPr lang="en-US" b="1">
                <a:solidFill>
                  <a:schemeClr val="accent6"/>
                </a:solidFill>
              </a:rPr>
            </a:br>
            <a:r>
              <a:rPr lang="en-US" b="1">
                <a:solidFill>
                  <a:schemeClr val="accent6"/>
                </a:solidFill>
              </a:rPr>
              <a:t>is warranted...</a:t>
            </a:r>
          </a:p>
        </p:txBody>
      </p:sp>
      <p:pic>
        <p:nvPicPr>
          <p:cNvPr id="5" name="Picture 4" descr="A diagram of communication network&#10;&#10;Description automatically generated with low confidence">
            <a:extLst>
              <a:ext uri="{FF2B5EF4-FFF2-40B4-BE49-F238E27FC236}">
                <a16:creationId xmlns:a16="http://schemas.microsoft.com/office/drawing/2014/main" id="{E5473E8A-B028-6B5A-6487-77EB4385907F}"/>
              </a:ext>
            </a:extLst>
          </p:cNvPr>
          <p:cNvPicPr>
            <a:picLocks noChangeAspect="1"/>
          </p:cNvPicPr>
          <p:nvPr/>
        </p:nvPicPr>
        <p:blipFill>
          <a:blip r:embed="rId2">
            <a:alphaModFix amt="19000"/>
          </a:blip>
          <a:stretch>
            <a:fillRect/>
          </a:stretch>
        </p:blipFill>
        <p:spPr>
          <a:xfrm>
            <a:off x="6700603" y="2752283"/>
            <a:ext cx="5491397" cy="4105717"/>
          </a:xfrm>
          <a:prstGeom prst="rect">
            <a:avLst/>
          </a:prstGeom>
        </p:spPr>
      </p:pic>
    </p:spTree>
    <p:extLst>
      <p:ext uri="{BB962C8B-B14F-4D97-AF65-F5344CB8AC3E}">
        <p14:creationId xmlns:p14="http://schemas.microsoft.com/office/powerpoint/2010/main" val="1396283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5910-04C0-E590-C37C-1E287CA92A51}"/>
              </a:ext>
            </a:extLst>
          </p:cNvPr>
          <p:cNvSpPr>
            <a:spLocks noGrp="1"/>
          </p:cNvSpPr>
          <p:nvPr>
            <p:ph type="title"/>
          </p:nvPr>
        </p:nvSpPr>
        <p:spPr/>
        <p:txBody>
          <a:bodyPr/>
          <a:lstStyle/>
          <a:p>
            <a:r>
              <a:rPr lang="en-US"/>
              <a:t>Caveat: Distributed System</a:t>
            </a:r>
          </a:p>
        </p:txBody>
      </p:sp>
      <p:sp>
        <p:nvSpPr>
          <p:cNvPr id="3" name="Content Placeholder 2">
            <a:extLst>
              <a:ext uri="{FF2B5EF4-FFF2-40B4-BE49-F238E27FC236}">
                <a16:creationId xmlns:a16="http://schemas.microsoft.com/office/drawing/2014/main" id="{953DB3C9-C426-1CB4-03B3-88E933DAF90B}"/>
              </a:ext>
            </a:extLst>
          </p:cNvPr>
          <p:cNvSpPr>
            <a:spLocks noGrp="1"/>
          </p:cNvSpPr>
          <p:nvPr>
            <p:ph idx="1"/>
          </p:nvPr>
        </p:nvSpPr>
        <p:spPr>
          <a:xfrm>
            <a:off x="838200" y="1825625"/>
            <a:ext cx="10515600" cy="4897904"/>
          </a:xfrm>
        </p:spPr>
        <p:txBody>
          <a:bodyPr>
            <a:normAutofit/>
          </a:bodyPr>
          <a:lstStyle/>
          <a:p>
            <a:r>
              <a:rPr lang="en-US" i="1"/>
              <a:t>Distributed System </a:t>
            </a:r>
            <a:r>
              <a:rPr lang="en-US"/>
              <a:t>– Connected sub-systems lacking access to a global memory</a:t>
            </a:r>
          </a:p>
          <a:p>
            <a:endParaRPr lang="en-US"/>
          </a:p>
          <a:p>
            <a:r>
              <a:rPr lang="en-US"/>
              <a:t>For distributed systems, failure of a </a:t>
            </a:r>
            <a:br>
              <a:rPr lang="en-US"/>
            </a:br>
            <a:r>
              <a:rPr lang="en-US"/>
              <a:t>sub-system you don’t even know exists, </a:t>
            </a:r>
            <a:br>
              <a:rPr lang="en-US"/>
            </a:br>
            <a:r>
              <a:rPr lang="en-US"/>
              <a:t>can render your local sub-system </a:t>
            </a:r>
            <a:br>
              <a:rPr lang="en-US"/>
            </a:br>
            <a:r>
              <a:rPr lang="en-US"/>
              <a:t>unusuable</a:t>
            </a:r>
          </a:p>
          <a:p>
            <a:endParaRPr lang="en-US"/>
          </a:p>
          <a:p>
            <a:r>
              <a:rPr lang="en-US"/>
              <a:t>“</a:t>
            </a:r>
            <a:r>
              <a:rPr lang="en-US" b="1">
                <a:solidFill>
                  <a:srgbClr val="FF0000"/>
                </a:solidFill>
              </a:rPr>
              <a:t>Everything about distributed </a:t>
            </a:r>
            <a:br>
              <a:rPr lang="en-US" b="1">
                <a:solidFill>
                  <a:srgbClr val="FF0000"/>
                </a:solidFill>
              </a:rPr>
            </a:br>
            <a:r>
              <a:rPr lang="en-US" b="1">
                <a:solidFill>
                  <a:srgbClr val="FF0000"/>
                </a:solidFill>
              </a:rPr>
              <a:t>  systems is terrible</a:t>
            </a:r>
            <a:r>
              <a:rPr lang="en-US"/>
              <a:t>” – Hillel Wayne</a:t>
            </a:r>
          </a:p>
        </p:txBody>
      </p:sp>
      <p:pic>
        <p:nvPicPr>
          <p:cNvPr id="5" name="Picture 4" descr="A diagram of communication network&#10;&#10;Description automatically generated with low confidence">
            <a:extLst>
              <a:ext uri="{FF2B5EF4-FFF2-40B4-BE49-F238E27FC236}">
                <a16:creationId xmlns:a16="http://schemas.microsoft.com/office/drawing/2014/main" id="{E5473E8A-B028-6B5A-6487-77EB4385907F}"/>
              </a:ext>
            </a:extLst>
          </p:cNvPr>
          <p:cNvPicPr>
            <a:picLocks noChangeAspect="1"/>
          </p:cNvPicPr>
          <p:nvPr/>
        </p:nvPicPr>
        <p:blipFill>
          <a:blip r:embed="rId2">
            <a:alphaModFix amt="19000"/>
          </a:blip>
          <a:stretch>
            <a:fillRect/>
          </a:stretch>
        </p:blipFill>
        <p:spPr>
          <a:xfrm>
            <a:off x="6700603" y="2752283"/>
            <a:ext cx="5491397" cy="4105717"/>
          </a:xfrm>
          <a:prstGeom prst="rect">
            <a:avLst/>
          </a:prstGeom>
        </p:spPr>
      </p:pic>
    </p:spTree>
    <p:extLst>
      <p:ext uri="{BB962C8B-B14F-4D97-AF65-F5344CB8AC3E}">
        <p14:creationId xmlns:p14="http://schemas.microsoft.com/office/powerpoint/2010/main" val="24951725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5910-04C0-E590-C37C-1E287CA92A51}"/>
              </a:ext>
            </a:extLst>
          </p:cNvPr>
          <p:cNvSpPr>
            <a:spLocks noGrp="1"/>
          </p:cNvSpPr>
          <p:nvPr>
            <p:ph type="title"/>
          </p:nvPr>
        </p:nvSpPr>
        <p:spPr/>
        <p:txBody>
          <a:bodyPr/>
          <a:lstStyle/>
          <a:p>
            <a:r>
              <a:rPr lang="en-US"/>
              <a:t>Distributed System Faults</a:t>
            </a:r>
          </a:p>
        </p:txBody>
      </p:sp>
      <p:sp>
        <p:nvSpPr>
          <p:cNvPr id="3" name="Content Placeholder 2">
            <a:extLst>
              <a:ext uri="{FF2B5EF4-FFF2-40B4-BE49-F238E27FC236}">
                <a16:creationId xmlns:a16="http://schemas.microsoft.com/office/drawing/2014/main" id="{953DB3C9-C426-1CB4-03B3-88E933DAF90B}"/>
              </a:ext>
            </a:extLst>
          </p:cNvPr>
          <p:cNvSpPr>
            <a:spLocks noGrp="1"/>
          </p:cNvSpPr>
          <p:nvPr>
            <p:ph idx="1"/>
          </p:nvPr>
        </p:nvSpPr>
        <p:spPr>
          <a:xfrm>
            <a:off x="838200" y="1825625"/>
            <a:ext cx="10515600" cy="4846108"/>
          </a:xfrm>
        </p:spPr>
        <p:txBody>
          <a:bodyPr>
            <a:normAutofit/>
          </a:bodyPr>
          <a:lstStyle/>
          <a:p>
            <a:r>
              <a:rPr lang="en-US" i="1"/>
              <a:t>Faults</a:t>
            </a:r>
            <a:r>
              <a:rPr lang="en-US"/>
              <a:t> – Disruptions in expected behavior classified as:</a:t>
            </a:r>
          </a:p>
          <a:p>
            <a:pPr lvl="1"/>
            <a:r>
              <a:rPr lang="en-US" sz="2800" b="1"/>
              <a:t>Permanent</a:t>
            </a:r>
            <a:r>
              <a:rPr lang="en-US" sz="2800"/>
              <a:t> – Persists until corrected</a:t>
            </a:r>
          </a:p>
          <a:p>
            <a:pPr lvl="1"/>
            <a:r>
              <a:rPr lang="en-US" sz="2800" b="1"/>
              <a:t>Intermittent</a:t>
            </a:r>
            <a:r>
              <a:rPr lang="en-US" sz="2800"/>
              <a:t> – Occur, vanish, occur</a:t>
            </a:r>
          </a:p>
          <a:p>
            <a:pPr lvl="1"/>
            <a:r>
              <a:rPr lang="en-US" sz="2800" b="1"/>
              <a:t>Transient</a:t>
            </a:r>
            <a:r>
              <a:rPr lang="en-US" sz="2800"/>
              <a:t> – Occur, self-correct</a:t>
            </a:r>
          </a:p>
          <a:p>
            <a:pPr lvl="1"/>
            <a:endParaRPr lang="en-US" sz="2800"/>
          </a:p>
          <a:p>
            <a:r>
              <a:rPr lang="en-US"/>
              <a:t>Any of these can be:</a:t>
            </a:r>
          </a:p>
          <a:p>
            <a:pPr lvl="1"/>
            <a:r>
              <a:rPr lang="en-US" sz="2800" b="1"/>
              <a:t>Fail-Silent</a:t>
            </a:r>
            <a:r>
              <a:rPr lang="en-US" sz="2800"/>
              <a:t> – Failure produces no </a:t>
            </a:r>
            <a:br>
              <a:rPr lang="en-US" sz="2800"/>
            </a:br>
            <a:r>
              <a:rPr lang="en-US" sz="2800"/>
              <a:t>                      bad output</a:t>
            </a:r>
          </a:p>
          <a:p>
            <a:pPr lvl="1"/>
            <a:r>
              <a:rPr lang="en-US" sz="2800" b="1"/>
              <a:t>Byzantine</a:t>
            </a:r>
            <a:r>
              <a:rPr lang="en-US" sz="2800"/>
              <a:t> – Continues to run but </a:t>
            </a:r>
          </a:p>
          <a:p>
            <a:pPr marL="457200" lvl="1" indent="0">
              <a:buNone/>
            </a:pPr>
            <a:r>
              <a:rPr lang="en-US" sz="2800"/>
              <a:t>                        produces incorrect results</a:t>
            </a:r>
          </a:p>
        </p:txBody>
      </p:sp>
      <p:pic>
        <p:nvPicPr>
          <p:cNvPr id="5" name="Picture 4" descr="A diagram of communication network&#10;&#10;Description automatically generated with low confidence">
            <a:extLst>
              <a:ext uri="{FF2B5EF4-FFF2-40B4-BE49-F238E27FC236}">
                <a16:creationId xmlns:a16="http://schemas.microsoft.com/office/drawing/2014/main" id="{E5473E8A-B028-6B5A-6487-77EB4385907F}"/>
              </a:ext>
            </a:extLst>
          </p:cNvPr>
          <p:cNvPicPr>
            <a:picLocks noChangeAspect="1"/>
          </p:cNvPicPr>
          <p:nvPr/>
        </p:nvPicPr>
        <p:blipFill>
          <a:blip r:embed="rId2">
            <a:alphaModFix amt="19000"/>
          </a:blip>
          <a:stretch>
            <a:fillRect/>
          </a:stretch>
        </p:blipFill>
        <p:spPr>
          <a:xfrm>
            <a:off x="6700603" y="2752283"/>
            <a:ext cx="5491397" cy="4105717"/>
          </a:xfrm>
          <a:prstGeom prst="rect">
            <a:avLst/>
          </a:prstGeom>
        </p:spPr>
      </p:pic>
    </p:spTree>
    <p:extLst>
      <p:ext uri="{BB962C8B-B14F-4D97-AF65-F5344CB8AC3E}">
        <p14:creationId xmlns:p14="http://schemas.microsoft.com/office/powerpoint/2010/main" val="176413885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9628</Words>
  <Application>Microsoft Macintosh PowerPoint</Application>
  <PresentationFormat>Widescreen</PresentationFormat>
  <Paragraphs>1114</Paragraphs>
  <Slides>147</Slides>
  <Notes>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147</vt:i4>
      </vt:variant>
    </vt:vector>
  </HeadingPairs>
  <TitlesOfParts>
    <vt:vector size="160" baseType="lpstr">
      <vt:lpstr>Aptos</vt:lpstr>
      <vt:lpstr>Arial</vt:lpstr>
      <vt:lpstr>Calibri</vt:lpstr>
      <vt:lpstr>Calibri Light</vt:lpstr>
      <vt:lpstr>Consolas</vt:lpstr>
      <vt:lpstr>Garamond</vt:lpstr>
      <vt:lpstr>Menlo</vt:lpstr>
      <vt:lpstr>Times New Roman</vt:lpstr>
      <vt:lpstr>Trebuchet MS</vt:lpstr>
      <vt:lpstr>Wingdings</vt:lpstr>
      <vt:lpstr>1_Office Theme</vt:lpstr>
      <vt:lpstr>4_Office Theme</vt:lpstr>
      <vt:lpstr>5_Office Theme</vt:lpstr>
      <vt:lpstr>Cybersecurity through an Ontological Lens</vt:lpstr>
      <vt:lpstr>Outline</vt:lpstr>
      <vt:lpstr>Outline</vt:lpstr>
      <vt:lpstr>Semantic Web Stack</vt:lpstr>
      <vt:lpstr>Semantic Web Stack</vt:lpstr>
      <vt:lpstr>Query Languages</vt:lpstr>
      <vt:lpstr>SPARQL Query Language</vt:lpstr>
      <vt:lpstr>Semantic Web Stack</vt:lpstr>
      <vt:lpstr>HTTP Protocol</vt:lpstr>
      <vt:lpstr>HTTP Protocol</vt:lpstr>
      <vt:lpstr>SPARQL Protocol</vt:lpstr>
      <vt:lpstr>Semantic Web Stack</vt:lpstr>
      <vt:lpstr>SPARQL Query Structure</vt:lpstr>
      <vt:lpstr>SPARQL Query Structure</vt:lpstr>
      <vt:lpstr>SPARQL Query Structure</vt:lpstr>
      <vt:lpstr>SPARQL Query Structure</vt:lpstr>
      <vt:lpstr>SPARQL Query Structure</vt:lpstr>
      <vt:lpstr>SPARQL Query Structure</vt:lpstr>
      <vt:lpstr>SELECT and WHERE</vt:lpstr>
      <vt:lpstr>Endpoint  https://makg.org/sparql </vt:lpstr>
      <vt:lpstr>Endpoint  https://makg.org/sparql </vt:lpstr>
      <vt:lpstr>OPTIONAL</vt:lpstr>
      <vt:lpstr>OPTIONAL</vt:lpstr>
      <vt:lpstr>OPTIONAL</vt:lpstr>
      <vt:lpstr>OPTIONAL</vt:lpstr>
      <vt:lpstr>OPTIONAL</vt:lpstr>
      <vt:lpstr>OPTIONAL</vt:lpstr>
      <vt:lpstr>FILTER</vt:lpstr>
      <vt:lpstr>FILTER</vt:lpstr>
      <vt:lpstr>FILTER</vt:lpstr>
      <vt:lpstr>FILTER</vt:lpstr>
      <vt:lpstr>FILTER</vt:lpstr>
      <vt:lpstr>FILTER</vt:lpstr>
      <vt:lpstr>FILTER</vt:lpstr>
      <vt:lpstr>FILTER</vt:lpstr>
      <vt:lpstr>FILTER</vt:lpstr>
      <vt:lpstr>FILTER</vt:lpstr>
      <vt:lpstr>FILTER</vt:lpstr>
      <vt:lpstr>Outline</vt:lpstr>
      <vt:lpstr>Jargon</vt:lpstr>
      <vt:lpstr>Cybersecurity Attack</vt:lpstr>
      <vt:lpstr>PowerPoint Presentation</vt:lpstr>
      <vt:lpstr>D3FEND</vt:lpstr>
      <vt:lpstr>D3FEND</vt:lpstr>
      <vt:lpstr>D3FEND</vt:lpstr>
      <vt:lpstr>Data Inventory</vt:lpstr>
      <vt:lpstr>Data Inventory</vt:lpstr>
      <vt:lpstr>Data Inventory</vt:lpstr>
      <vt:lpstr>Database</vt:lpstr>
      <vt:lpstr>Document File</vt:lpstr>
      <vt:lpstr>Document File</vt:lpstr>
      <vt:lpstr>PowerPoint Presentation</vt:lpstr>
      <vt:lpstr>Group Exercise</vt:lpstr>
      <vt:lpstr>PowerPoint Presentation</vt:lpstr>
      <vt:lpstr>Dbpedia Challenge: https://dbpedia.org/sparql </vt:lpstr>
      <vt:lpstr>Group Exercise</vt:lpstr>
      <vt:lpstr>Dbpedia Challenge: https://dbpedia.org/sparql </vt:lpstr>
      <vt:lpstr>Group Exercise</vt:lpstr>
      <vt:lpstr>Outline</vt:lpstr>
      <vt:lpstr>Semantic Web Vulnerabilities</vt:lpstr>
      <vt:lpstr>Semantic Web Vulnerabilities</vt:lpstr>
      <vt:lpstr>Semantic Web Vulnerabilities</vt:lpstr>
      <vt:lpstr>Semantic Web Vulnerabilities</vt:lpstr>
      <vt:lpstr>SQL Injection</vt:lpstr>
      <vt:lpstr>SQL Injection</vt:lpstr>
      <vt:lpstr>SPARQL Injection</vt:lpstr>
      <vt:lpstr>SPARQL Injection</vt:lpstr>
      <vt:lpstr>SPARQL Injection</vt:lpstr>
      <vt:lpstr>Semantic Web Vulnerabilities</vt:lpstr>
      <vt:lpstr>Background: ATM Ontology Generation</vt:lpstr>
      <vt:lpstr>PowerPoint Presentation</vt:lpstr>
      <vt:lpstr>PowerPoint Presentation</vt:lpstr>
      <vt:lpstr>PowerPoint Presentation</vt:lpstr>
      <vt:lpstr>PowerPoint Presentation</vt:lpstr>
      <vt:lpstr>PowerPoint Presentation</vt:lpstr>
      <vt:lpstr>Mace4 &amp; SWRL</vt:lpstr>
      <vt:lpstr>Allen Interval Relations</vt:lpstr>
      <vt:lpstr>Easy Logic Injection Example</vt:lpstr>
      <vt:lpstr>Harder Logic Injection Example </vt:lpstr>
      <vt:lpstr>Harder Logic Injection Example </vt:lpstr>
      <vt:lpstr>Reflexivity in OWL2</vt:lpstr>
      <vt:lpstr>Red Team #1</vt:lpstr>
      <vt:lpstr>Model Checking Observations</vt:lpstr>
      <vt:lpstr>Model Checking Observations</vt:lpstr>
      <vt:lpstr>Red Team #2</vt:lpstr>
      <vt:lpstr>Model Checking Observations</vt:lpstr>
      <vt:lpstr>Blue Team</vt:lpstr>
      <vt:lpstr>Outline</vt:lpstr>
      <vt:lpstr>Uses of Formal Methods </vt:lpstr>
      <vt:lpstr>Uses of Formal Methods </vt:lpstr>
      <vt:lpstr>Uses of Formal Methods </vt:lpstr>
      <vt:lpstr>Uses of Formal Methods </vt:lpstr>
      <vt:lpstr>Uses of Formal Methods </vt:lpstr>
      <vt:lpstr>Uses of Formal Methods </vt:lpstr>
      <vt:lpstr>Formal Verification</vt:lpstr>
      <vt:lpstr>Key Observation</vt:lpstr>
      <vt:lpstr>Key Observation</vt:lpstr>
      <vt:lpstr>Caveat: Distributed System</vt:lpstr>
      <vt:lpstr>Distributed System Faults</vt:lpstr>
      <vt:lpstr>Distributed System Faults</vt:lpstr>
      <vt:lpstr>Byzantine Failure</vt:lpstr>
      <vt:lpstr>Temporal Logic of Actions+</vt:lpstr>
      <vt:lpstr>Temporal Logic of Actions+</vt:lpstr>
      <vt:lpstr>Temporal Logic of Actions+</vt:lpstr>
      <vt:lpstr>Specification Properties to Check</vt:lpstr>
      <vt:lpstr>Specification Properties to Check</vt:lpstr>
      <vt:lpstr>Specification Properties to Check</vt:lpstr>
      <vt:lpstr>Specification Properties to Check</vt:lpstr>
      <vt:lpstr>Specification Properties to Check</vt:lpstr>
      <vt:lpstr>Specification Properties to Check</vt:lpstr>
      <vt:lpstr>Traffic Light</vt:lpstr>
      <vt:lpstr>NextColor</vt:lpstr>
      <vt:lpstr>NextColor</vt:lpstr>
      <vt:lpstr>NextColor</vt:lpstr>
      <vt:lpstr>Init</vt:lpstr>
      <vt:lpstr>Init</vt:lpstr>
      <vt:lpstr>Init</vt:lpstr>
      <vt:lpstr>Init</vt:lpstr>
      <vt:lpstr>Cycle </vt:lpstr>
      <vt:lpstr>Cycle </vt:lpstr>
      <vt:lpstr>Cycle </vt:lpstr>
      <vt:lpstr>Cycle </vt:lpstr>
      <vt:lpstr>Cycle </vt:lpstr>
      <vt:lpstr>Drive </vt:lpstr>
      <vt:lpstr>Drive </vt:lpstr>
      <vt:lpstr>Drive </vt:lpstr>
      <vt:lpstr>Drive </vt:lpstr>
      <vt:lpstr>Terminating</vt:lpstr>
      <vt:lpstr>Terminating</vt:lpstr>
      <vt:lpstr>Terminating</vt:lpstr>
      <vt:lpstr>Spec</vt:lpstr>
      <vt:lpstr>Spec</vt:lpstr>
      <vt:lpstr>Spec</vt:lpstr>
      <vt:lpstr>Spec</vt:lpstr>
      <vt:lpstr>TLA+ Model Checker: TLC</vt:lpstr>
      <vt:lpstr>Successful Model </vt:lpstr>
      <vt:lpstr>Successful Model </vt:lpstr>
      <vt:lpstr>TLA+ Model Checker: TLC</vt:lpstr>
      <vt:lpstr>Countermodel</vt:lpstr>
      <vt:lpstr>Countermodel</vt:lpstr>
      <vt:lpstr>Countermodel</vt:lpstr>
      <vt:lpstr>Back to Ontologies </vt:lpstr>
      <vt:lpstr>Back to Ontologies </vt:lpstr>
      <vt:lpstr>PowerPoint Presentation</vt:lpstr>
      <vt:lpstr>PowerPoint Presentation</vt:lpstr>
      <vt:lpstr>Novelty</vt:lpstr>
      <vt:lpstr>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through an Ontological Lens</dc:title>
  <dc:creator>John Beverley</dc:creator>
  <cp:lastModifiedBy>John Beverley</cp:lastModifiedBy>
  <cp:revision>1</cp:revision>
  <dcterms:created xsi:type="dcterms:W3CDTF">2024-03-26T15:17:00Z</dcterms:created>
  <dcterms:modified xsi:type="dcterms:W3CDTF">2024-03-26T15:17:18Z</dcterms:modified>
</cp:coreProperties>
</file>